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8" r:id="rId3"/>
    <p:sldId id="293" r:id="rId4"/>
    <p:sldId id="310" r:id="rId5"/>
    <p:sldId id="312" r:id="rId6"/>
    <p:sldId id="311" r:id="rId7"/>
    <p:sldId id="275" r:id="rId8"/>
    <p:sldId id="289" r:id="rId9"/>
    <p:sldId id="273" r:id="rId10"/>
    <p:sldId id="285" r:id="rId11"/>
    <p:sldId id="305" r:id="rId12"/>
    <p:sldId id="262" r:id="rId13"/>
    <p:sldId id="270" r:id="rId14"/>
    <p:sldId id="306" r:id="rId15"/>
    <p:sldId id="284" r:id="rId16"/>
    <p:sldId id="263" r:id="rId17"/>
    <p:sldId id="286" r:id="rId18"/>
    <p:sldId id="268" r:id="rId19"/>
    <p:sldId id="291" r:id="rId20"/>
    <p:sldId id="304" r:id="rId21"/>
    <p:sldId id="307" r:id="rId22"/>
    <p:sldId id="257" r:id="rId23"/>
    <p:sldId id="277" r:id="rId24"/>
    <p:sldId id="276" r:id="rId25"/>
    <p:sldId id="259" r:id="rId26"/>
    <p:sldId id="278" r:id="rId27"/>
    <p:sldId id="279" r:id="rId28"/>
    <p:sldId id="265" r:id="rId29"/>
    <p:sldId id="283" r:id="rId30"/>
    <p:sldId id="271" r:id="rId31"/>
    <p:sldId id="281" r:id="rId32"/>
    <p:sldId id="292" r:id="rId33"/>
    <p:sldId id="282" r:id="rId34"/>
    <p:sldId id="260" r:id="rId35"/>
    <p:sldId id="280" r:id="rId36"/>
    <p:sldId id="266" r:id="rId37"/>
    <p:sldId id="309" r:id="rId38"/>
    <p:sldId id="287" r:id="rId39"/>
    <p:sldId id="290" r:id="rId40"/>
    <p:sldId id="294" r:id="rId41"/>
    <p:sldId id="296" r:id="rId42"/>
    <p:sldId id="295" r:id="rId43"/>
    <p:sldId id="274" r:id="rId44"/>
    <p:sldId id="288" r:id="rId45"/>
    <p:sldId id="299" r:id="rId46"/>
    <p:sldId id="298" r:id="rId47"/>
    <p:sldId id="300" r:id="rId48"/>
    <p:sldId id="301" r:id="rId49"/>
    <p:sldId id="302" r:id="rId50"/>
    <p:sldId id="303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134" autoAdjust="0"/>
    <p:restoredTop sz="94660"/>
  </p:normalViewPr>
  <p:slideViewPr>
    <p:cSldViewPr snapToGrid="0" showGuides="1">
      <p:cViewPr varScale="1">
        <p:scale>
          <a:sx n="95" d="100"/>
          <a:sy n="95" d="100"/>
        </p:scale>
        <p:origin x="91" y="7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4981AF-1544-4386-9DF9-CBDE4416B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FCECE1C-31D4-4D7A-B348-13C991422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9918B7-A364-4261-9262-72D611A82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6505-7713-4A6C-9010-6EC9B4E6ECBD}" type="datetimeFigureOut">
              <a:rPr lang="zh-CN" altLang="en-US" smtClean="0"/>
              <a:t>2023/2/14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0BE989-7E36-4C03-8788-FC00F7C4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52F690-204C-4924-8A41-97283DB8C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B19A6-2C7C-46A7-A425-A4DEFDD4E4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40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BE46B-2BC1-4B4D-9E3B-86134500F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C9A85A-48CB-4EC1-9AF4-214682E6D3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D3CF1D-976C-4939-A558-D6F4B0D9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6505-7713-4A6C-9010-6EC9B4E6ECBD}" type="datetimeFigureOut">
              <a:rPr lang="zh-CN" altLang="en-US" smtClean="0"/>
              <a:t>2023/2/14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96CFE7-81CE-4969-9AA1-67F7A53BC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AB5F8C-7568-4260-AC0F-E03BEFAD6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B19A6-2C7C-46A7-A425-A4DEFDD4E4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903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76696B8-F240-46C8-AD17-66D4703413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37C3E7-E00F-42E4-8A06-013B6AC6F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0DE77C-EBDC-410D-81F4-511994DF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6505-7713-4A6C-9010-6EC9B4E6ECBD}" type="datetimeFigureOut">
              <a:rPr lang="zh-CN" altLang="en-US" smtClean="0"/>
              <a:t>2023/2/14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33AE8F-91FA-476E-912B-1E0AA8543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932ECB-E8BF-4356-8CD8-E0EC7364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B19A6-2C7C-46A7-A425-A4DEFDD4E4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324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F27DB-ADBA-4798-815E-5F0808E6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39028D-5826-42F3-BB81-2511026E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92EC54-4CCE-4388-A118-28C3CE73B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6505-7713-4A6C-9010-6EC9B4E6ECBD}" type="datetimeFigureOut">
              <a:rPr lang="zh-CN" altLang="en-US" smtClean="0"/>
              <a:t>2023/2/14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2B98EB-AE4B-4576-94D6-CDC2C2073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DA5E8E-CE9E-401A-BC18-2EC964703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B19A6-2C7C-46A7-A425-A4DEFDD4E4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544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B843A3-5A04-47E4-B9EE-5124B38CB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5ADA49-D83A-4E2E-A7C2-5484C54E5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47DEF7-4F45-4204-B4F8-2487E927F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6505-7713-4A6C-9010-6EC9B4E6ECBD}" type="datetimeFigureOut">
              <a:rPr lang="zh-CN" altLang="en-US" smtClean="0"/>
              <a:t>2023/2/14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41D5D3-4DDB-4C27-B98C-CD64D0A55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D2D76E-2528-49C6-AA1F-72676B052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B19A6-2C7C-46A7-A425-A4DEFDD4E4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252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4DD9B7-8BCD-438E-B756-1AE410CF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D1EF18-06F0-493E-AC30-1380654CF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7731E1-D12B-4EF9-8A39-8CCF89BCC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09D6E7-965F-4CB1-A4A1-E17583F44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6505-7713-4A6C-9010-6EC9B4E6ECBD}" type="datetimeFigureOut">
              <a:rPr lang="zh-CN" altLang="en-US" smtClean="0"/>
              <a:t>2023/2/14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0EE58E-8A3D-4975-B2F9-228CF7727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508E97-F080-4E72-9053-F39EA94E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B19A6-2C7C-46A7-A425-A4DEFDD4E4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028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0A720C-7159-4D97-8546-AB05A7CD3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730967-7154-4FAC-B967-D855870D9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E30550-1F87-4128-9B63-917294BFD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10D83A2-5E8A-445D-8D44-D442192FD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E2C229-DA88-4A5C-AAAA-424FEE63A0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AB071AF-32BB-48AF-9F09-2BFAB3A3F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6505-7713-4A6C-9010-6EC9B4E6ECBD}" type="datetimeFigureOut">
              <a:rPr lang="zh-CN" altLang="en-US" smtClean="0"/>
              <a:t>2023/2/14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439CD1-F4FC-4978-BDE7-78E6AFB7E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69EA21C-F8A0-4B84-ADF4-CEE781A01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B19A6-2C7C-46A7-A425-A4DEFDD4E4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766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3CA8A-E767-4770-94CA-3810BEFF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5816C6F-770F-4186-A61E-B9E9832FC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6505-7713-4A6C-9010-6EC9B4E6ECBD}" type="datetimeFigureOut">
              <a:rPr lang="zh-CN" altLang="en-US" smtClean="0"/>
              <a:t>2023/2/14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FD5EC0-6D56-4CB2-A14B-925C90957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D2758-1695-417A-8517-823279CF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B19A6-2C7C-46A7-A425-A4DEFDD4E4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299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211CEE-FCB7-4393-B8F3-CC1C53A4F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6505-7713-4A6C-9010-6EC9B4E6ECBD}" type="datetimeFigureOut">
              <a:rPr lang="zh-CN" altLang="en-US" smtClean="0"/>
              <a:t>2023/2/14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DEA4C9-8711-4E11-B7E3-697A7FA1C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D305A2-4387-4E91-B18A-56F753C03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B19A6-2C7C-46A7-A425-A4DEFDD4E4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711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C1E85-BB17-48F4-BD22-E29447650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9554BE-AB0C-4293-AF10-BB328D5BF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07A0FA-2023-4FD0-83F8-DD5B89999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6148AE-F441-475E-B753-1D3FAF4EB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6505-7713-4A6C-9010-6EC9B4E6ECBD}" type="datetimeFigureOut">
              <a:rPr lang="zh-CN" altLang="en-US" smtClean="0"/>
              <a:t>2023/2/14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4ACD37-FD5B-4CC3-8959-79C3F471B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E65E4E-6848-4961-9378-1D108CA84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B19A6-2C7C-46A7-A425-A4DEFDD4E4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73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C94554-E925-4319-8C21-D374175A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209D096-C15D-4766-813A-F7A281E3E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FA58E1F-11A0-4984-A176-D364D0725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302528-947E-4FEC-853A-EB391CEFA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6505-7713-4A6C-9010-6EC9B4E6ECBD}" type="datetimeFigureOut">
              <a:rPr lang="zh-CN" altLang="en-US" smtClean="0"/>
              <a:t>2023/2/14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AD89C6-DE73-44F1-A2D7-8EA0F1275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1D0AD3-FB2B-4903-BA95-B2E8DFC3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B19A6-2C7C-46A7-A425-A4DEFDD4E4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033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7584B37-C103-45B5-BF56-409C3A1DC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943394-E6A3-43D2-BAA0-ABA8632F7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E8B36C-5A12-40F7-9ABF-2FAAD5F39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26505-7713-4A6C-9010-6EC9B4E6ECBD}" type="datetimeFigureOut">
              <a:rPr lang="zh-CN" altLang="en-US" smtClean="0"/>
              <a:t>2023/2/14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D0D2B9-79AE-4F01-BBF8-E83037E53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F515A2-CBF4-47D7-87A0-9D906EA29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B19A6-2C7C-46A7-A425-A4DEFDD4E4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032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48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830.png"/><Relationship Id="rId18" Type="http://schemas.openxmlformats.org/officeDocument/2006/relationships/image" Target="../media/image880.png"/><Relationship Id="rId3" Type="http://schemas.openxmlformats.org/officeDocument/2006/relationships/image" Target="../media/image89.png"/><Relationship Id="rId21" Type="http://schemas.openxmlformats.org/officeDocument/2006/relationships/image" Target="../media/image910.png"/><Relationship Id="rId7" Type="http://schemas.openxmlformats.org/officeDocument/2006/relationships/image" Target="../media/image770.png"/><Relationship Id="rId12" Type="http://schemas.openxmlformats.org/officeDocument/2006/relationships/image" Target="../media/image820.png"/><Relationship Id="rId17" Type="http://schemas.openxmlformats.org/officeDocument/2006/relationships/image" Target="../media/image870.png"/><Relationship Id="rId2" Type="http://schemas.openxmlformats.org/officeDocument/2006/relationships/image" Target="../media/image88.png"/><Relationship Id="rId16" Type="http://schemas.openxmlformats.org/officeDocument/2006/relationships/image" Target="../media/image860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11" Type="http://schemas.openxmlformats.org/officeDocument/2006/relationships/image" Target="../media/image810.png"/><Relationship Id="rId5" Type="http://schemas.openxmlformats.org/officeDocument/2006/relationships/image" Target="../media/image91.png"/><Relationship Id="rId15" Type="http://schemas.openxmlformats.org/officeDocument/2006/relationships/image" Target="../media/image850.png"/><Relationship Id="rId10" Type="http://schemas.openxmlformats.org/officeDocument/2006/relationships/image" Target="../media/image800.png"/><Relationship Id="rId19" Type="http://schemas.openxmlformats.org/officeDocument/2006/relationships/image" Target="../media/image890.png"/><Relationship Id="rId4" Type="http://schemas.openxmlformats.org/officeDocument/2006/relationships/image" Target="../media/image90.png"/><Relationship Id="rId9" Type="http://schemas.openxmlformats.org/officeDocument/2006/relationships/image" Target="../media/image790.png"/><Relationship Id="rId14" Type="http://schemas.openxmlformats.org/officeDocument/2006/relationships/image" Target="../media/image8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microsoft.com/office/2007/relationships/hdphoto" Target="../media/hdphoto4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5.png"/><Relationship Id="rId7" Type="http://schemas.openxmlformats.org/officeDocument/2006/relationships/image" Target="../media/image111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png"/><Relationship Id="rId7" Type="http://schemas.microsoft.com/office/2007/relationships/hdphoto" Target="../media/hdphoto5.wdp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30.png"/><Relationship Id="rId7" Type="http://schemas.openxmlformats.org/officeDocument/2006/relationships/image" Target="../media/image125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microsoft.com/office/2007/relationships/hdphoto" Target="../media/hdphoto6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0.png"/><Relationship Id="rId13" Type="http://schemas.openxmlformats.org/officeDocument/2006/relationships/image" Target="../media/image1420.png"/><Relationship Id="rId3" Type="http://schemas.openxmlformats.org/officeDocument/2006/relationships/image" Target="../media/image143.png"/><Relationship Id="rId7" Type="http://schemas.openxmlformats.org/officeDocument/2006/relationships/image" Target="../media/image1360.png"/><Relationship Id="rId12" Type="http://schemas.openxmlformats.org/officeDocument/2006/relationships/image" Target="../media/image1410.png"/><Relationship Id="rId17" Type="http://schemas.openxmlformats.org/officeDocument/2006/relationships/image" Target="../media/image146.png"/><Relationship Id="rId2" Type="http://schemas.openxmlformats.org/officeDocument/2006/relationships/image" Target="../media/image142.png"/><Relationship Id="rId16" Type="http://schemas.openxmlformats.org/officeDocument/2006/relationships/image" Target="../media/image1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0.png"/><Relationship Id="rId11" Type="http://schemas.openxmlformats.org/officeDocument/2006/relationships/image" Target="../media/image1400.png"/><Relationship Id="rId5" Type="http://schemas.openxmlformats.org/officeDocument/2006/relationships/image" Target="../media/image145.png"/><Relationship Id="rId15" Type="http://schemas.openxmlformats.org/officeDocument/2006/relationships/image" Target="../media/image1440.png"/><Relationship Id="rId10" Type="http://schemas.openxmlformats.org/officeDocument/2006/relationships/image" Target="../media/image1390.png"/><Relationship Id="rId4" Type="http://schemas.openxmlformats.org/officeDocument/2006/relationships/image" Target="../media/image144.png"/><Relationship Id="rId9" Type="http://schemas.openxmlformats.org/officeDocument/2006/relationships/image" Target="../media/image1380.png"/><Relationship Id="rId14" Type="http://schemas.openxmlformats.org/officeDocument/2006/relationships/image" Target="../media/image14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0.png"/><Relationship Id="rId4" Type="http://schemas.openxmlformats.org/officeDocument/2006/relationships/image" Target="../media/image15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jpeg"/><Relationship Id="rId4" Type="http://schemas.openxmlformats.org/officeDocument/2006/relationships/image" Target="../media/image18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4ACDB-D7CD-418A-9B20-4EAF193D22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BIT《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矩阵分析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》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试题观察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B21E09-A9C9-4BCC-814A-C23AA9ADBA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3638"/>
            <a:ext cx="9144000" cy="2312152"/>
          </a:xfrm>
        </p:spPr>
        <p:txBody>
          <a:bodyPr>
            <a:normAutofit/>
          </a:bodyPr>
          <a:lstStyle/>
          <a:p>
            <a:r>
              <a:rPr lang="zh-CN" altLang="en-US" b="1" dirty="0"/>
              <a:t>考点分析与解答指南</a:t>
            </a:r>
            <a:endParaRPr lang="en-US" altLang="zh-CN" b="1" dirty="0"/>
          </a:p>
          <a:p>
            <a:r>
              <a:rPr lang="en-US" altLang="zh-CN" b="1" dirty="0"/>
              <a:t>V.20221215</a:t>
            </a:r>
            <a:r>
              <a:rPr lang="zh-CN" altLang="en-US" b="1" dirty="0"/>
              <a:t>（</a:t>
            </a:r>
            <a:r>
              <a:rPr lang="en-US" altLang="zh-CN" b="1" dirty="0"/>
              <a:t>20230214</a:t>
            </a:r>
            <a:r>
              <a:rPr lang="zh-CN" altLang="en-US" b="1" dirty="0"/>
              <a:t>修订）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一只数学不好的野生程序猿 </a:t>
            </a:r>
            <a:endParaRPr lang="en-US" altLang="zh-CN" b="1" dirty="0"/>
          </a:p>
          <a:p>
            <a:r>
              <a:rPr lang="zh-CN" altLang="en-US" b="1" dirty="0"/>
              <a:t>整理</a:t>
            </a:r>
          </a:p>
        </p:txBody>
      </p:sp>
      <p:pic>
        <p:nvPicPr>
          <p:cNvPr id="1026" name="Picture 2" descr="https://pics2.baidu.com/feed/622762d0f703918fe946af84ec44a79f58eec46f.jpeg?token=dc237098661d4c8eadd11367b0f0b061">
            <a:extLst>
              <a:ext uri="{FF2B5EF4-FFF2-40B4-BE49-F238E27FC236}">
                <a16:creationId xmlns:a16="http://schemas.microsoft.com/office/drawing/2014/main" id="{8354CBCA-0D02-4210-A3C7-A8631F437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262" y="731392"/>
            <a:ext cx="1721476" cy="173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023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5C2B663-A50A-4DAC-B692-50F0C786CC0D}"/>
              </a:ext>
            </a:extLst>
          </p:cNvPr>
          <p:cNvSpPr/>
          <p:nvPr/>
        </p:nvSpPr>
        <p:spPr>
          <a:xfrm>
            <a:off x="-1" y="0"/>
            <a:ext cx="568800" cy="328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2-1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6C8084-CF11-4E7F-BD59-2515811E8B5F}"/>
              </a:ext>
            </a:extLst>
          </p:cNvPr>
          <p:cNvSpPr/>
          <p:nvPr/>
        </p:nvSpPr>
        <p:spPr>
          <a:xfrm>
            <a:off x="435910" y="328139"/>
            <a:ext cx="6102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知识点：初等因子、不变因子、行列式因子、</a:t>
            </a:r>
            <a:r>
              <a:rPr lang="en-US" altLang="zh-CN" b="1" dirty="0"/>
              <a:t>Smith</a:t>
            </a:r>
            <a:r>
              <a:rPr lang="zh-CN" altLang="en-US" b="1" dirty="0"/>
              <a:t>标准型</a:t>
            </a:r>
            <a:endParaRPr lang="en-US" altLang="zh-CN" b="1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A6FE12E-EA2F-46F3-A90E-FAC5A9B40BA4}"/>
              </a:ext>
            </a:extLst>
          </p:cNvPr>
          <p:cNvGrpSpPr/>
          <p:nvPr/>
        </p:nvGrpSpPr>
        <p:grpSpPr>
          <a:xfrm>
            <a:off x="1080621" y="1151464"/>
            <a:ext cx="11038403" cy="5136342"/>
            <a:chOff x="1073573" y="1632372"/>
            <a:chExt cx="11038403" cy="5136342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B319765-5880-4620-821D-E034311E64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205"/>
            <a:stretch/>
          </p:blipFill>
          <p:spPr>
            <a:xfrm>
              <a:off x="1282418" y="1632372"/>
              <a:ext cx="9627164" cy="4808517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90142D5-0319-45D2-A139-9CE053C65B98}"/>
                </a:ext>
              </a:extLst>
            </p:cNvPr>
            <p:cNvSpPr/>
            <p:nvPr/>
          </p:nvSpPr>
          <p:spPr>
            <a:xfrm>
              <a:off x="5764107" y="4362027"/>
              <a:ext cx="670560" cy="575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9B5FFDB-CD18-492E-8708-6BCA1E758814}"/>
                </a:ext>
              </a:extLst>
            </p:cNvPr>
            <p:cNvSpPr/>
            <p:nvPr/>
          </p:nvSpPr>
          <p:spPr>
            <a:xfrm>
              <a:off x="1073573" y="6008315"/>
              <a:ext cx="1744134" cy="575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9B579F7-5AE5-4F68-AD2C-CE6F613B3D64}"/>
                </a:ext>
              </a:extLst>
            </p:cNvPr>
            <p:cNvSpPr/>
            <p:nvPr/>
          </p:nvSpPr>
          <p:spPr>
            <a:xfrm>
              <a:off x="10397066" y="5628918"/>
              <a:ext cx="1171787" cy="575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1BB0470-0667-4770-95FA-30C3D149082D}"/>
                </a:ext>
              </a:extLst>
            </p:cNvPr>
            <p:cNvSpPr/>
            <p:nvPr/>
          </p:nvSpPr>
          <p:spPr>
            <a:xfrm>
              <a:off x="6172530" y="6399382"/>
              <a:ext cx="59394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摘自https://www.bilibili.com/video/BV11e4y1z7sv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8E919ADD-2D3F-4307-B74A-EA8F9D929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95" y="5507454"/>
            <a:ext cx="4213174" cy="104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18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1186A29-2B51-40C6-9C41-F90073197E21}"/>
              </a:ext>
            </a:extLst>
          </p:cNvPr>
          <p:cNvSpPr txBox="1"/>
          <p:nvPr/>
        </p:nvSpPr>
        <p:spPr>
          <a:xfrm>
            <a:off x="435910" y="1810264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2019-2020 </a:t>
            </a:r>
            <a:r>
              <a:rPr lang="zh-CN" altLang="en-US" b="1" dirty="0"/>
              <a:t>第二学期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6C9B75D-3A95-45B3-9B0D-7CC0C662B115}"/>
              </a:ext>
            </a:extLst>
          </p:cNvPr>
          <p:cNvSpPr txBox="1"/>
          <p:nvPr/>
        </p:nvSpPr>
        <p:spPr>
          <a:xfrm>
            <a:off x="435910" y="3464011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2018-2019 </a:t>
            </a:r>
            <a:r>
              <a:rPr lang="zh-CN" altLang="en-US" b="1" dirty="0"/>
              <a:t>第二学期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32C8BA-E98F-4F77-A393-6FCBBE086CF9}"/>
              </a:ext>
            </a:extLst>
          </p:cNvPr>
          <p:cNvSpPr txBox="1"/>
          <p:nvPr/>
        </p:nvSpPr>
        <p:spPr>
          <a:xfrm>
            <a:off x="435910" y="5247505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2020-2021 </a:t>
            </a:r>
            <a:r>
              <a:rPr lang="zh-CN" altLang="en-US" b="1" dirty="0"/>
              <a:t>第一学期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6B02D1D-055C-4F24-B363-BA4B3316F8FB}"/>
              </a:ext>
            </a:extLst>
          </p:cNvPr>
          <p:cNvSpPr txBox="1"/>
          <p:nvPr/>
        </p:nvSpPr>
        <p:spPr>
          <a:xfrm>
            <a:off x="7287732" y="651304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2015-2016 </a:t>
            </a:r>
            <a:r>
              <a:rPr lang="zh-CN" altLang="en-US" b="1" dirty="0"/>
              <a:t>第一学期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0F5313-99BA-48C1-AB3D-4EA7ADCDCBA5}"/>
              </a:ext>
            </a:extLst>
          </p:cNvPr>
          <p:cNvSpPr txBox="1"/>
          <p:nvPr/>
        </p:nvSpPr>
        <p:spPr>
          <a:xfrm>
            <a:off x="7287732" y="3059668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2015-2014 </a:t>
            </a:r>
            <a:r>
              <a:rPr lang="zh-CN" altLang="en-US" b="1" dirty="0"/>
              <a:t>第一学期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45FB20B-DB4E-41D3-914A-478F4AF2732E}"/>
              </a:ext>
            </a:extLst>
          </p:cNvPr>
          <p:cNvSpPr/>
          <p:nvPr/>
        </p:nvSpPr>
        <p:spPr>
          <a:xfrm>
            <a:off x="435910" y="328139"/>
            <a:ext cx="38940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知识点：</a:t>
            </a:r>
            <a:r>
              <a:rPr lang="en-US" altLang="zh-CN" b="1" dirty="0">
                <a:solidFill>
                  <a:srgbClr val="FF0000"/>
                </a:solidFill>
              </a:rPr>
              <a:t>Jordan</a:t>
            </a:r>
            <a:r>
              <a:rPr lang="zh-CN" altLang="en-US" b="1" dirty="0">
                <a:solidFill>
                  <a:srgbClr val="FF0000"/>
                </a:solidFill>
              </a:rPr>
              <a:t>标准型、最小多项式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/>
              <a:t>考察程度：几乎必考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1993B8D-2741-4FEA-8126-68FAC3ED1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396" y="3895545"/>
            <a:ext cx="3820561" cy="157248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342DDCE-1B9F-411A-8FCF-C029C4593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306" y="1087569"/>
            <a:ext cx="3810330" cy="190516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02709BC-F0F3-418D-B1EA-C14A5990B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893" y="2870681"/>
            <a:ext cx="3653299" cy="165120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4CE577-A24E-491A-A982-7636E6BE3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893" y="4815790"/>
            <a:ext cx="4458086" cy="174513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9F7EC32-6ADD-4FF3-A1FE-139947CE2883}"/>
              </a:ext>
            </a:extLst>
          </p:cNvPr>
          <p:cNvSpPr txBox="1"/>
          <p:nvPr/>
        </p:nvSpPr>
        <p:spPr>
          <a:xfrm>
            <a:off x="2989147" y="18102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没考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F687A79-B41E-4894-8EBB-C4A3FC141157}"/>
              </a:ext>
            </a:extLst>
          </p:cNvPr>
          <p:cNvSpPr/>
          <p:nvPr/>
        </p:nvSpPr>
        <p:spPr>
          <a:xfrm>
            <a:off x="8001000" y="4815790"/>
            <a:ext cx="3361038" cy="30591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1E00D23-A2B4-4224-B612-5286DBD2DA8F}"/>
              </a:ext>
            </a:extLst>
          </p:cNvPr>
          <p:cNvSpPr/>
          <p:nvPr/>
        </p:nvSpPr>
        <p:spPr>
          <a:xfrm>
            <a:off x="3167449" y="5697673"/>
            <a:ext cx="2844113" cy="2770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1B86E82-6EE5-4463-BF51-61741FC2B693}"/>
              </a:ext>
            </a:extLst>
          </p:cNvPr>
          <p:cNvSpPr/>
          <p:nvPr/>
        </p:nvSpPr>
        <p:spPr>
          <a:xfrm>
            <a:off x="3277302" y="3831283"/>
            <a:ext cx="3148212" cy="2770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3D2C565-7C07-4053-A5CC-2BB60B89185F}"/>
              </a:ext>
            </a:extLst>
          </p:cNvPr>
          <p:cNvSpPr/>
          <p:nvPr/>
        </p:nvSpPr>
        <p:spPr>
          <a:xfrm>
            <a:off x="8001000" y="2179596"/>
            <a:ext cx="3361038" cy="30591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6958A25-167F-42DE-905D-24F7C26BAE41}"/>
              </a:ext>
            </a:extLst>
          </p:cNvPr>
          <p:cNvSpPr/>
          <p:nvPr/>
        </p:nvSpPr>
        <p:spPr>
          <a:xfrm>
            <a:off x="0" y="0"/>
            <a:ext cx="568960" cy="32813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2-2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9E867D1-5C75-4474-8757-F38F2A099535}"/>
              </a:ext>
            </a:extLst>
          </p:cNvPr>
          <p:cNvSpPr/>
          <p:nvPr/>
        </p:nvSpPr>
        <p:spPr>
          <a:xfrm>
            <a:off x="582507" y="0"/>
            <a:ext cx="568960" cy="32813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6-2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93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1186A29-2B51-40C6-9C41-F90073197E21}"/>
              </a:ext>
            </a:extLst>
          </p:cNvPr>
          <p:cNvSpPr txBox="1"/>
          <p:nvPr/>
        </p:nvSpPr>
        <p:spPr>
          <a:xfrm>
            <a:off x="435910" y="1810264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2021-2022 </a:t>
            </a:r>
            <a:r>
              <a:rPr lang="zh-CN" altLang="en-US" b="1" dirty="0"/>
              <a:t>第二学期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45FB20B-DB4E-41D3-914A-478F4AF2732E}"/>
              </a:ext>
            </a:extLst>
          </p:cNvPr>
          <p:cNvSpPr/>
          <p:nvPr/>
        </p:nvSpPr>
        <p:spPr>
          <a:xfrm>
            <a:off x="435910" y="328139"/>
            <a:ext cx="38940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知识点：</a:t>
            </a:r>
            <a:r>
              <a:rPr lang="en-US" altLang="zh-CN" b="1" dirty="0">
                <a:solidFill>
                  <a:srgbClr val="FF0000"/>
                </a:solidFill>
              </a:rPr>
              <a:t>Jordan</a:t>
            </a:r>
            <a:r>
              <a:rPr lang="zh-CN" altLang="en-US" b="1" dirty="0">
                <a:solidFill>
                  <a:srgbClr val="FF0000"/>
                </a:solidFill>
              </a:rPr>
              <a:t>标准型、最小多项式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/>
              <a:t>考察程度：几乎必考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6958A25-167F-42DE-905D-24F7C26BAE41}"/>
              </a:ext>
            </a:extLst>
          </p:cNvPr>
          <p:cNvSpPr/>
          <p:nvPr/>
        </p:nvSpPr>
        <p:spPr>
          <a:xfrm>
            <a:off x="0" y="0"/>
            <a:ext cx="568960" cy="32813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2-2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9E867D1-5C75-4474-8757-F38F2A099535}"/>
              </a:ext>
            </a:extLst>
          </p:cNvPr>
          <p:cNvSpPr/>
          <p:nvPr/>
        </p:nvSpPr>
        <p:spPr>
          <a:xfrm>
            <a:off x="582507" y="0"/>
            <a:ext cx="568960" cy="32813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6-2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C7D8967-1A1E-4EEB-8224-EF63FAFCC33A}"/>
              </a:ext>
            </a:extLst>
          </p:cNvPr>
          <p:cNvSpPr txBox="1"/>
          <p:nvPr/>
        </p:nvSpPr>
        <p:spPr>
          <a:xfrm>
            <a:off x="435910" y="3563023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2021-2022 </a:t>
            </a:r>
            <a:r>
              <a:rPr lang="zh-CN" altLang="en-US" b="1" dirty="0"/>
              <a:t>第一学期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4A6188C-B6D5-449D-9BB6-C320AB343AA2}"/>
              </a:ext>
            </a:extLst>
          </p:cNvPr>
          <p:cNvSpPr txBox="1"/>
          <p:nvPr/>
        </p:nvSpPr>
        <p:spPr>
          <a:xfrm>
            <a:off x="435910" y="5295311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2019-2020 </a:t>
            </a:r>
            <a:r>
              <a:rPr lang="zh-CN" altLang="en-US" b="1" dirty="0"/>
              <a:t>第一学期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72B3EB-6B7F-4D06-85AA-B12695D6398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4134358" y="4781278"/>
            <a:ext cx="4066384" cy="1493649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98EAA68D-DB25-40C7-8155-B5DAB2676C9B}"/>
              </a:ext>
            </a:extLst>
          </p:cNvPr>
          <p:cNvSpPr/>
          <p:nvPr/>
        </p:nvSpPr>
        <p:spPr>
          <a:xfrm>
            <a:off x="4487841" y="5598694"/>
            <a:ext cx="3067351" cy="3288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315798-978A-4E8C-A3C1-42CEA02D63E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4329925" y="974470"/>
            <a:ext cx="2972058" cy="18289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43D4500-8BCB-4D55-86C7-FFC7CBCE90A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4329925" y="2890364"/>
            <a:ext cx="5121084" cy="1714649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6C39962F-90E8-4710-9A29-FDCF1657176B}"/>
              </a:ext>
            </a:extLst>
          </p:cNvPr>
          <p:cNvSpPr/>
          <p:nvPr/>
        </p:nvSpPr>
        <p:spPr>
          <a:xfrm>
            <a:off x="4487840" y="3932355"/>
            <a:ext cx="3712902" cy="3288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49DDAB6-60EA-492A-92ED-A525DD7C5D16}"/>
              </a:ext>
            </a:extLst>
          </p:cNvPr>
          <p:cNvSpPr/>
          <p:nvPr/>
        </p:nvSpPr>
        <p:spPr>
          <a:xfrm>
            <a:off x="4487840" y="1911279"/>
            <a:ext cx="2378181" cy="3288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207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1186A29-2B51-40C6-9C41-F90073197E21}"/>
              </a:ext>
            </a:extLst>
          </p:cNvPr>
          <p:cNvSpPr txBox="1"/>
          <p:nvPr/>
        </p:nvSpPr>
        <p:spPr>
          <a:xfrm>
            <a:off x="435910" y="1810264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2019-2020 </a:t>
            </a:r>
            <a:r>
              <a:rPr lang="zh-CN" altLang="en-US" b="1" dirty="0"/>
              <a:t>第二学期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6C9B75D-3A95-45B3-9B0D-7CC0C662B115}"/>
              </a:ext>
            </a:extLst>
          </p:cNvPr>
          <p:cNvSpPr txBox="1"/>
          <p:nvPr/>
        </p:nvSpPr>
        <p:spPr>
          <a:xfrm>
            <a:off x="435910" y="3464011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2018-2019 </a:t>
            </a:r>
            <a:r>
              <a:rPr lang="zh-CN" altLang="en-US" b="1" dirty="0"/>
              <a:t>第二学期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32C8BA-E98F-4F77-A393-6FCBBE086CF9}"/>
              </a:ext>
            </a:extLst>
          </p:cNvPr>
          <p:cNvSpPr txBox="1"/>
          <p:nvPr/>
        </p:nvSpPr>
        <p:spPr>
          <a:xfrm>
            <a:off x="435910" y="5247505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2020-2021 </a:t>
            </a:r>
            <a:r>
              <a:rPr lang="zh-CN" altLang="en-US" b="1" dirty="0"/>
              <a:t>第一学期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6B02D1D-055C-4F24-B363-BA4B3316F8FB}"/>
              </a:ext>
            </a:extLst>
          </p:cNvPr>
          <p:cNvSpPr txBox="1"/>
          <p:nvPr/>
        </p:nvSpPr>
        <p:spPr>
          <a:xfrm>
            <a:off x="7287732" y="651304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2015-2016 </a:t>
            </a:r>
            <a:r>
              <a:rPr lang="zh-CN" altLang="en-US" b="1" dirty="0"/>
              <a:t>第一学期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0F5313-99BA-48C1-AB3D-4EA7ADCDCBA5}"/>
              </a:ext>
            </a:extLst>
          </p:cNvPr>
          <p:cNvSpPr txBox="1"/>
          <p:nvPr/>
        </p:nvSpPr>
        <p:spPr>
          <a:xfrm>
            <a:off x="7287732" y="3059668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2015-2014 </a:t>
            </a:r>
            <a:r>
              <a:rPr lang="zh-CN" altLang="en-US" b="1" dirty="0"/>
              <a:t>第一学期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45FB20B-DB4E-41D3-914A-478F4AF2732E}"/>
              </a:ext>
            </a:extLst>
          </p:cNvPr>
          <p:cNvSpPr/>
          <p:nvPr/>
        </p:nvSpPr>
        <p:spPr>
          <a:xfrm>
            <a:off x="435910" y="328139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知识点：矩阵函数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/>
              <a:t>考察程度：年年必考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1993B8D-2741-4FEA-8126-68FAC3ED1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396" y="3895545"/>
            <a:ext cx="3820561" cy="157248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02709BC-F0F3-418D-B1EA-C14A5990B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893" y="2892511"/>
            <a:ext cx="3653299" cy="165120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4CE577-A24E-491A-A982-7636E6BE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893" y="4815790"/>
            <a:ext cx="4458086" cy="1745131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F687A79-B41E-4894-8EBB-C4A3FC141157}"/>
              </a:ext>
            </a:extLst>
          </p:cNvPr>
          <p:cNvSpPr/>
          <p:nvPr/>
        </p:nvSpPr>
        <p:spPr>
          <a:xfrm>
            <a:off x="7988643" y="5115697"/>
            <a:ext cx="2162433" cy="35233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1E00D23-A2B4-4224-B612-5286DBD2DA8F}"/>
              </a:ext>
            </a:extLst>
          </p:cNvPr>
          <p:cNvSpPr/>
          <p:nvPr/>
        </p:nvSpPr>
        <p:spPr>
          <a:xfrm>
            <a:off x="3093308" y="5950728"/>
            <a:ext cx="2090351" cy="2770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1B86E82-6EE5-4463-BF51-61741FC2B693}"/>
              </a:ext>
            </a:extLst>
          </p:cNvPr>
          <p:cNvSpPr/>
          <p:nvPr/>
        </p:nvSpPr>
        <p:spPr>
          <a:xfrm>
            <a:off x="3312312" y="4128317"/>
            <a:ext cx="2090351" cy="2770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04D4377-3404-480B-9FDC-C03B8ABD5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231" y="1461484"/>
            <a:ext cx="4610500" cy="106689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F2F918B-3E88-4170-AC69-9767ADD5D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9364" y="1369419"/>
            <a:ext cx="4079131" cy="12510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3324343-92BB-4FF7-A03B-1CA206E14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3685" y="6290481"/>
            <a:ext cx="4168501" cy="42675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4F95AC1-72B5-427B-A132-A8CFFC56C509}"/>
              </a:ext>
            </a:extLst>
          </p:cNvPr>
          <p:cNvSpPr/>
          <p:nvPr/>
        </p:nvSpPr>
        <p:spPr>
          <a:xfrm>
            <a:off x="0" y="0"/>
            <a:ext cx="568960" cy="32813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6-1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558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1186A29-2B51-40C6-9C41-F90073197E21}"/>
              </a:ext>
            </a:extLst>
          </p:cNvPr>
          <p:cNvSpPr txBox="1"/>
          <p:nvPr/>
        </p:nvSpPr>
        <p:spPr>
          <a:xfrm>
            <a:off x="435910" y="1810264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2021-2022 </a:t>
            </a:r>
            <a:r>
              <a:rPr lang="zh-CN" altLang="en-US" b="1" dirty="0"/>
              <a:t>第二学期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6958A25-167F-42DE-905D-24F7C26BAE41}"/>
              </a:ext>
            </a:extLst>
          </p:cNvPr>
          <p:cNvSpPr/>
          <p:nvPr/>
        </p:nvSpPr>
        <p:spPr>
          <a:xfrm>
            <a:off x="0" y="0"/>
            <a:ext cx="568960" cy="32813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2-2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9E867D1-5C75-4474-8757-F38F2A099535}"/>
              </a:ext>
            </a:extLst>
          </p:cNvPr>
          <p:cNvSpPr/>
          <p:nvPr/>
        </p:nvSpPr>
        <p:spPr>
          <a:xfrm>
            <a:off x="582507" y="0"/>
            <a:ext cx="568960" cy="32813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6-2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C7D8967-1A1E-4EEB-8224-EF63FAFCC33A}"/>
              </a:ext>
            </a:extLst>
          </p:cNvPr>
          <p:cNvSpPr txBox="1"/>
          <p:nvPr/>
        </p:nvSpPr>
        <p:spPr>
          <a:xfrm>
            <a:off x="435910" y="3563023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2021-2022 </a:t>
            </a:r>
            <a:r>
              <a:rPr lang="zh-CN" altLang="en-US" b="1" dirty="0"/>
              <a:t>第一学期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4A6188C-B6D5-449D-9BB6-C320AB343AA2}"/>
              </a:ext>
            </a:extLst>
          </p:cNvPr>
          <p:cNvSpPr txBox="1"/>
          <p:nvPr/>
        </p:nvSpPr>
        <p:spPr>
          <a:xfrm>
            <a:off x="435910" y="5295311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2019-2020 </a:t>
            </a:r>
            <a:r>
              <a:rPr lang="zh-CN" altLang="en-US" b="1" dirty="0"/>
              <a:t>第一学期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72B3EB-6B7F-4D06-85AA-B12695D6398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4134358" y="4781278"/>
            <a:ext cx="4066384" cy="1493649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98EAA68D-DB25-40C7-8155-B5DAB2676C9B}"/>
              </a:ext>
            </a:extLst>
          </p:cNvPr>
          <p:cNvSpPr/>
          <p:nvPr/>
        </p:nvSpPr>
        <p:spPr>
          <a:xfrm>
            <a:off x="4626864" y="5899786"/>
            <a:ext cx="2006548" cy="3288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315798-978A-4E8C-A3C1-42CEA02D63E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4329925" y="974470"/>
            <a:ext cx="2972058" cy="18289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43D4500-8BCB-4D55-86C7-FFC7CBCE90A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4329925" y="2890364"/>
            <a:ext cx="5121084" cy="1714649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6C39962F-90E8-4710-9A29-FDCF1657176B}"/>
              </a:ext>
            </a:extLst>
          </p:cNvPr>
          <p:cNvSpPr/>
          <p:nvPr/>
        </p:nvSpPr>
        <p:spPr>
          <a:xfrm>
            <a:off x="4626863" y="4285401"/>
            <a:ext cx="2118842" cy="3288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49DDAB6-60EA-492A-92ED-A525DD7C5D16}"/>
              </a:ext>
            </a:extLst>
          </p:cNvPr>
          <p:cNvSpPr/>
          <p:nvPr/>
        </p:nvSpPr>
        <p:spPr>
          <a:xfrm>
            <a:off x="4626863" y="2378563"/>
            <a:ext cx="2378181" cy="3288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205A33E-D68B-4C8C-BBF8-440C192FCE2E}"/>
              </a:ext>
            </a:extLst>
          </p:cNvPr>
          <p:cNvSpPr/>
          <p:nvPr/>
        </p:nvSpPr>
        <p:spPr>
          <a:xfrm>
            <a:off x="435910" y="328139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知识点：矩阵函数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/>
              <a:t>考察程度：年年必考</a:t>
            </a:r>
          </a:p>
        </p:txBody>
      </p:sp>
    </p:spTree>
    <p:extLst>
      <p:ext uri="{BB962C8B-B14F-4D97-AF65-F5344CB8AC3E}">
        <p14:creationId xmlns:p14="http://schemas.microsoft.com/office/powerpoint/2010/main" val="2006624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4DA83E1-9F14-43C0-B493-669D7331528E}"/>
              </a:ext>
            </a:extLst>
          </p:cNvPr>
          <p:cNvSpPr/>
          <p:nvPr/>
        </p:nvSpPr>
        <p:spPr>
          <a:xfrm>
            <a:off x="435910" y="328139"/>
            <a:ext cx="5048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</a:t>
            </a:r>
            <a:r>
              <a:rPr lang="en-US" altLang="zh-CN" b="1" dirty="0"/>
              <a:t>Jordan</a:t>
            </a:r>
            <a:r>
              <a:rPr lang="zh-CN" altLang="en-US" b="1" dirty="0"/>
              <a:t>标准型、最小多项式、矩阵函数</a:t>
            </a:r>
            <a:endParaRPr lang="en-US" altLang="zh-CN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B7F661-5F15-4C9C-ADF3-A3F2142DA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10" y="819235"/>
            <a:ext cx="2577746" cy="12179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2BA1E3-6A2F-45CF-A0CF-29593F138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63" y="2158997"/>
            <a:ext cx="4314162" cy="9425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5C9FE8-FF86-4632-87FB-D626D1C8A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49" y="4109115"/>
            <a:ext cx="3969460" cy="231058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3F9DB12-AEBA-400A-B8DA-5B7DE4956C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441"/>
          <a:stretch/>
        </p:blipFill>
        <p:spPr>
          <a:xfrm>
            <a:off x="6630268" y="164069"/>
            <a:ext cx="3684004" cy="124379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7DBC607-C2C9-40F0-9048-2BBD91FA0C40}"/>
              </a:ext>
            </a:extLst>
          </p:cNvPr>
          <p:cNvSpPr txBox="1"/>
          <p:nvPr/>
        </p:nvSpPr>
        <p:spPr>
          <a:xfrm>
            <a:off x="435910" y="21135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解：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2D7DB5A-DFB8-464F-807A-886F75DBE079}"/>
              </a:ext>
            </a:extLst>
          </p:cNvPr>
          <p:cNvCxnSpPr/>
          <p:nvPr/>
        </p:nvCxnSpPr>
        <p:spPr>
          <a:xfrm>
            <a:off x="6096000" y="196402"/>
            <a:ext cx="0" cy="6465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0B58325-0153-4CDC-A185-6B45AA5BC559}"/>
                  </a:ext>
                </a:extLst>
              </p:cNvPr>
              <p:cNvSpPr txBox="1"/>
              <p:nvPr/>
            </p:nvSpPr>
            <p:spPr>
              <a:xfrm>
                <a:off x="621831" y="3370451"/>
                <a:ext cx="504817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求出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i="1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140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𝜆</m:t>
                        </m:r>
                      </m:e>
                      <m:sub>
                        <m:r>
                          <a:rPr lang="zh-CN" altLang="en-US" sz="140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zh-CN" altLang="en-US" sz="140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r>
                      <a:rPr lang="en-US" altLang="zh-CN" sz="140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4</m:t>
                    </m:r>
                    <m:r>
                      <a:rPr lang="zh-CN" altLang="en-US" sz="140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 </m:t>
                    </m:r>
                  </m:oMath>
                </a14:m>
                <a:r>
                  <a:rPr lang="en-US" altLang="zh-CN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(</a:t>
                </a:r>
                <a:r>
                  <a:rPr lang="zh-CN" altLang="en-US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三重</a:t>
                </a:r>
                <a:r>
                  <a:rPr lang="en-US" altLang="zh-CN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) Rank(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)=1 N(</a:t>
                </a:r>
                <a14:m>
                  <m:oMath xmlns:m="http://schemas.openxmlformats.org/officeDocument/2006/math">
                    <m:r>
                      <a:rPr lang="zh-CN" altLang="en-US" sz="140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)=3-1=2</a:t>
                </a:r>
              </a:p>
              <a:p>
                <a:r>
                  <a:rPr lang="zh-CN" altLang="en-US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即代数重数三重，几何重数二重，对角线出现三次</a:t>
                </a:r>
                <a:r>
                  <a:rPr lang="en-US" altLang="zh-CN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4</a:t>
                </a:r>
                <a:r>
                  <a:rPr lang="zh-CN" altLang="en-US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，两个</a:t>
                </a:r>
                <a:r>
                  <a:rPr lang="en-US" altLang="zh-CN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Jordan</a:t>
                </a:r>
                <a:r>
                  <a:rPr lang="zh-CN" altLang="en-US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块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0B58325-0153-4CDC-A185-6B45AA5BC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31" y="3370451"/>
                <a:ext cx="5048174" cy="738664"/>
              </a:xfrm>
              <a:prstGeom prst="rect">
                <a:avLst/>
              </a:prstGeom>
              <a:blipFill>
                <a:blip r:embed="rId6"/>
                <a:stretch>
                  <a:fillRect l="-362" t="-1653" b="-7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7B298669-94E4-4BC8-9D92-A64E39AF5A9D}"/>
              </a:ext>
            </a:extLst>
          </p:cNvPr>
          <p:cNvSpPr txBox="1"/>
          <p:nvPr/>
        </p:nvSpPr>
        <p:spPr>
          <a:xfrm>
            <a:off x="551326" y="29623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或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5692663-0510-4C8B-82F4-C58477F46E35}"/>
              </a:ext>
            </a:extLst>
          </p:cNvPr>
          <p:cNvSpPr txBox="1"/>
          <p:nvPr/>
        </p:nvSpPr>
        <p:spPr>
          <a:xfrm>
            <a:off x="6397266" y="130255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或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B329F83-9FAE-4C51-BBB2-A32E2664E0BB}"/>
              </a:ext>
            </a:extLst>
          </p:cNvPr>
          <p:cNvCxnSpPr/>
          <p:nvPr/>
        </p:nvCxnSpPr>
        <p:spPr>
          <a:xfrm>
            <a:off x="244698" y="5203820"/>
            <a:ext cx="5525037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D836275-49D6-4443-BF1F-286107A02E9B}"/>
              </a:ext>
            </a:extLst>
          </p:cNvPr>
          <p:cNvGrpSpPr/>
          <p:nvPr/>
        </p:nvGrpSpPr>
        <p:grpSpPr>
          <a:xfrm>
            <a:off x="6856076" y="1671885"/>
            <a:ext cx="3684004" cy="5112006"/>
            <a:chOff x="6382954" y="2962351"/>
            <a:chExt cx="5791701" cy="8036696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029C29C5-C31E-4858-B38B-24A5AF144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99980" y="2962351"/>
              <a:ext cx="4762913" cy="1996613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E94E60F7-11F4-4C9D-B680-B0E1D9536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82956" y="4749499"/>
              <a:ext cx="5380186" cy="281964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73DBD71A-BB55-4106-95D5-D6DD7BE26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82954" y="7051545"/>
              <a:ext cx="5791701" cy="3947502"/>
            </a:xfrm>
            <a:prstGeom prst="rect">
              <a:avLst/>
            </a:prstGeom>
          </p:spPr>
        </p:pic>
      </p:grp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5E6C1A5-0643-49C3-89E4-F178BA3BB398}"/>
              </a:ext>
            </a:extLst>
          </p:cNvPr>
          <p:cNvCxnSpPr>
            <a:cxnSpLocks/>
          </p:cNvCxnSpPr>
          <p:nvPr/>
        </p:nvCxnSpPr>
        <p:spPr>
          <a:xfrm>
            <a:off x="1034603" y="3192093"/>
            <a:ext cx="4400282" cy="0"/>
          </a:xfrm>
          <a:prstGeom prst="line">
            <a:avLst/>
          </a:prstGeom>
          <a:ln w="190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F1DDA01-0178-47C5-8E6D-B2CCA5348205}"/>
              </a:ext>
            </a:extLst>
          </p:cNvPr>
          <p:cNvCxnSpPr>
            <a:cxnSpLocks/>
          </p:cNvCxnSpPr>
          <p:nvPr/>
        </p:nvCxnSpPr>
        <p:spPr>
          <a:xfrm>
            <a:off x="6885950" y="1487219"/>
            <a:ext cx="3601569" cy="0"/>
          </a:xfrm>
          <a:prstGeom prst="line">
            <a:avLst/>
          </a:prstGeom>
          <a:ln w="190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3D5A500F-1531-4FF7-B80C-84E944FEAF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4837" y="797990"/>
            <a:ext cx="2960668" cy="1153446"/>
          </a:xfrm>
          <a:prstGeom prst="rect">
            <a:avLst/>
          </a:prstGeom>
        </p:spPr>
      </p:pic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7F78EA51-AC83-4616-A294-4F1E9EBA5EEA}"/>
              </a:ext>
            </a:extLst>
          </p:cNvPr>
          <p:cNvCxnSpPr>
            <a:cxnSpLocks/>
          </p:cNvCxnSpPr>
          <p:nvPr/>
        </p:nvCxnSpPr>
        <p:spPr>
          <a:xfrm>
            <a:off x="3007220" y="785968"/>
            <a:ext cx="0" cy="11588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FA870830-9B67-4D4D-8D50-839EF2653201}"/>
              </a:ext>
            </a:extLst>
          </p:cNvPr>
          <p:cNvSpPr/>
          <p:nvPr/>
        </p:nvSpPr>
        <p:spPr>
          <a:xfrm>
            <a:off x="-1" y="0"/>
            <a:ext cx="568800" cy="328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2-2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DCC3C9E-F52F-499B-90F1-CE50CEB5E630}"/>
              </a:ext>
            </a:extLst>
          </p:cNvPr>
          <p:cNvSpPr/>
          <p:nvPr/>
        </p:nvSpPr>
        <p:spPr>
          <a:xfrm>
            <a:off x="621831" y="0"/>
            <a:ext cx="568800" cy="328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6-1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1568A5D-FF6F-4F5E-A1C5-4A0FD2CEFE8D}"/>
              </a:ext>
            </a:extLst>
          </p:cNvPr>
          <p:cNvSpPr/>
          <p:nvPr/>
        </p:nvSpPr>
        <p:spPr>
          <a:xfrm>
            <a:off x="1243663" y="0"/>
            <a:ext cx="568800" cy="328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6-2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282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F0DB16-1EE2-4CDD-B504-5864272C34E7}"/>
              </a:ext>
            </a:extLst>
          </p:cNvPr>
          <p:cNvSpPr/>
          <p:nvPr/>
        </p:nvSpPr>
        <p:spPr>
          <a:xfrm>
            <a:off x="435910" y="328139"/>
            <a:ext cx="26516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</a:t>
            </a:r>
            <a:r>
              <a:rPr lang="en-US" altLang="zh-CN" b="1" dirty="0"/>
              <a:t>Hermite</a:t>
            </a:r>
            <a:r>
              <a:rPr lang="zh-CN" altLang="en-US" b="1" dirty="0"/>
              <a:t>二次型</a:t>
            </a:r>
            <a:endParaRPr lang="en-US" altLang="zh-CN" b="1" dirty="0"/>
          </a:p>
          <a:p>
            <a:r>
              <a:rPr lang="zh-CN" altLang="en-US" b="1" dirty="0"/>
              <a:t>考察程度：不常考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6A91FEE-4CF9-4141-8480-FF82E45B9417}"/>
              </a:ext>
            </a:extLst>
          </p:cNvPr>
          <p:cNvSpPr txBox="1"/>
          <p:nvPr/>
        </p:nvSpPr>
        <p:spPr>
          <a:xfrm>
            <a:off x="435910" y="1118287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2019-2020 </a:t>
            </a:r>
            <a:r>
              <a:rPr lang="zh-CN" altLang="en-US" b="1" dirty="0"/>
              <a:t>第二学期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E0A181-C053-420D-B6F6-B5A6C6EEAC09}"/>
              </a:ext>
            </a:extLst>
          </p:cNvPr>
          <p:cNvSpPr txBox="1"/>
          <p:nvPr/>
        </p:nvSpPr>
        <p:spPr>
          <a:xfrm>
            <a:off x="435910" y="1968844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2018-2019 </a:t>
            </a:r>
            <a:r>
              <a:rPr lang="zh-CN" altLang="en-US" b="1" dirty="0"/>
              <a:t>第二学期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91B32CF-088F-43EF-B7AD-6C9F4A32BD9A}"/>
              </a:ext>
            </a:extLst>
          </p:cNvPr>
          <p:cNvSpPr txBox="1"/>
          <p:nvPr/>
        </p:nvSpPr>
        <p:spPr>
          <a:xfrm>
            <a:off x="435910" y="2500945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2020-2021 </a:t>
            </a:r>
            <a:r>
              <a:rPr lang="zh-CN" altLang="en-US" b="1" dirty="0"/>
              <a:t>第一学期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FE960A-74E6-4F91-9BBE-5FA6F02C9926}"/>
              </a:ext>
            </a:extLst>
          </p:cNvPr>
          <p:cNvSpPr txBox="1"/>
          <p:nvPr/>
        </p:nvSpPr>
        <p:spPr>
          <a:xfrm>
            <a:off x="435910" y="2969577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2015-2016 </a:t>
            </a:r>
            <a:r>
              <a:rPr lang="zh-CN" altLang="en-US" b="1" dirty="0"/>
              <a:t>第一学期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830804-739E-4874-A44F-AC354F3AEA39}"/>
              </a:ext>
            </a:extLst>
          </p:cNvPr>
          <p:cNvSpPr txBox="1"/>
          <p:nvPr/>
        </p:nvSpPr>
        <p:spPr>
          <a:xfrm>
            <a:off x="435910" y="3587996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2015-2014 </a:t>
            </a:r>
            <a:r>
              <a:rPr lang="zh-CN" altLang="en-US" b="1" dirty="0"/>
              <a:t>第一学期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A262B7E-E730-40B3-9BC9-B03455F45058}"/>
              </a:ext>
            </a:extLst>
          </p:cNvPr>
          <p:cNvSpPr txBox="1"/>
          <p:nvPr/>
        </p:nvSpPr>
        <p:spPr>
          <a:xfrm>
            <a:off x="3138616" y="19688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没考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C9C86FD-47E8-4B3D-BF09-2427F1488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43" y="926780"/>
            <a:ext cx="4366752" cy="98650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D9BA5D3-61D8-444F-91FE-B84A3BF54578}"/>
              </a:ext>
            </a:extLst>
          </p:cNvPr>
          <p:cNvSpPr txBox="1"/>
          <p:nvPr/>
        </p:nvSpPr>
        <p:spPr>
          <a:xfrm>
            <a:off x="3087598" y="29695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没考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EC39B62-8991-4ADE-ACF4-7DDFAB80B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598" y="3366654"/>
            <a:ext cx="5409878" cy="70538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F7530B2-1B78-4BF1-B3C4-71C403514621}"/>
              </a:ext>
            </a:extLst>
          </p:cNvPr>
          <p:cNvSpPr txBox="1"/>
          <p:nvPr/>
        </p:nvSpPr>
        <p:spPr>
          <a:xfrm>
            <a:off x="3138616" y="24563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没考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559D3D2-3E57-48C6-A4E3-15DD08ACC94F}"/>
              </a:ext>
            </a:extLst>
          </p:cNvPr>
          <p:cNvSpPr/>
          <p:nvPr/>
        </p:nvSpPr>
        <p:spPr>
          <a:xfrm>
            <a:off x="0" y="0"/>
            <a:ext cx="568960" cy="32813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3-1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AA148F-28D9-489B-A84D-1174D2A24C50}"/>
              </a:ext>
            </a:extLst>
          </p:cNvPr>
          <p:cNvSpPr txBox="1"/>
          <p:nvPr/>
        </p:nvSpPr>
        <p:spPr>
          <a:xfrm>
            <a:off x="435910" y="4210527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2021-2022 </a:t>
            </a:r>
            <a:r>
              <a:rPr lang="zh-CN" altLang="en-US" b="1" dirty="0"/>
              <a:t>第二学期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B1EAD33-51C3-4F93-BAA5-FEA9D88731DE}"/>
              </a:ext>
            </a:extLst>
          </p:cNvPr>
          <p:cNvSpPr txBox="1"/>
          <p:nvPr/>
        </p:nvSpPr>
        <p:spPr>
          <a:xfrm>
            <a:off x="7189636" y="748955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2021-2022 </a:t>
            </a:r>
            <a:r>
              <a:rPr lang="zh-CN" altLang="en-US" b="1" dirty="0"/>
              <a:t>第一学期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8C78A20-DCBF-448B-8165-F46B2D2931FE}"/>
              </a:ext>
            </a:extLst>
          </p:cNvPr>
          <p:cNvSpPr txBox="1"/>
          <p:nvPr/>
        </p:nvSpPr>
        <p:spPr>
          <a:xfrm>
            <a:off x="7189636" y="1152179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2019-2020 </a:t>
            </a:r>
            <a:r>
              <a:rPr lang="zh-CN" altLang="en-US" b="1" dirty="0"/>
              <a:t>第一学期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12311F-1BB3-41DC-8E7E-BAE574E554D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4140099" y="4234773"/>
            <a:ext cx="6728256" cy="213450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A2EF11C-27D7-4832-A384-F9B6FCFD9B93}"/>
              </a:ext>
            </a:extLst>
          </p:cNvPr>
          <p:cNvSpPr txBox="1"/>
          <p:nvPr/>
        </p:nvSpPr>
        <p:spPr>
          <a:xfrm>
            <a:off x="10888084" y="7421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没考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3904113-ACB2-42C1-8A1D-E9A85C7B806A}"/>
              </a:ext>
            </a:extLst>
          </p:cNvPr>
          <p:cNvSpPr txBox="1"/>
          <p:nvPr/>
        </p:nvSpPr>
        <p:spPr>
          <a:xfrm>
            <a:off x="10888083" y="11453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没考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E59710B-1C18-4C25-9917-E12388169F5C}"/>
              </a:ext>
            </a:extLst>
          </p:cNvPr>
          <p:cNvSpPr txBox="1"/>
          <p:nvPr/>
        </p:nvSpPr>
        <p:spPr>
          <a:xfrm>
            <a:off x="7140490" y="4349073"/>
            <a:ext cx="88998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1    0      0</a:t>
            </a:r>
          </a:p>
          <a:p>
            <a:r>
              <a:rPr lang="en-US" altLang="zh-CN" sz="1200" b="1" dirty="0"/>
              <a:t>0    6    2-i</a:t>
            </a:r>
          </a:p>
          <a:p>
            <a:r>
              <a:rPr lang="en-US" altLang="zh-CN" sz="1200" b="1" dirty="0"/>
              <a:t>0  2+i    2</a:t>
            </a:r>
            <a:endParaRPr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71069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0910A0D-E893-4C93-8610-BF729A47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1" r="15674"/>
          <a:stretch/>
        </p:blipFill>
        <p:spPr>
          <a:xfrm>
            <a:off x="6629360" y="384271"/>
            <a:ext cx="4900954" cy="11058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91EAC7F-F24B-41A4-9E25-5BFB24E85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62"/>
          <a:stretch/>
        </p:blipFill>
        <p:spPr>
          <a:xfrm>
            <a:off x="6474401" y="1484738"/>
            <a:ext cx="5524547" cy="2435038"/>
          </a:xfrm>
          <a:prstGeom prst="rect">
            <a:avLst/>
          </a:prstGeom>
          <a:effectLst/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35D2C171-E47D-404F-86A3-3EB61C116FE1}"/>
              </a:ext>
            </a:extLst>
          </p:cNvPr>
          <p:cNvSpPr/>
          <p:nvPr/>
        </p:nvSpPr>
        <p:spPr>
          <a:xfrm>
            <a:off x="6519494" y="1466435"/>
            <a:ext cx="488991" cy="436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6815D0-5314-4E76-91E4-FD17E5A49805}"/>
              </a:ext>
            </a:extLst>
          </p:cNvPr>
          <p:cNvSpPr/>
          <p:nvPr/>
        </p:nvSpPr>
        <p:spPr>
          <a:xfrm>
            <a:off x="435910" y="328139"/>
            <a:ext cx="2651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</a:t>
            </a:r>
            <a:r>
              <a:rPr lang="en-US" altLang="zh-CN" b="1" dirty="0"/>
              <a:t>Hermite</a:t>
            </a:r>
            <a:r>
              <a:rPr lang="zh-CN" altLang="en-US" b="1" dirty="0"/>
              <a:t>二次型</a:t>
            </a:r>
            <a:endParaRPr lang="en-US" altLang="zh-CN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3B6B97-2B71-4E79-B045-5C0B5FB7C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43" y="697471"/>
            <a:ext cx="4138027" cy="1076517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DF40E038-20D7-4EE5-8C63-E81D6D3E95A1}"/>
              </a:ext>
            </a:extLst>
          </p:cNvPr>
          <p:cNvGrpSpPr/>
          <p:nvPr/>
        </p:nvGrpSpPr>
        <p:grpSpPr>
          <a:xfrm>
            <a:off x="658731" y="2096315"/>
            <a:ext cx="4401516" cy="4064214"/>
            <a:chOff x="54574" y="2038650"/>
            <a:chExt cx="6066046" cy="560118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1C897F2-7EEC-48FD-9BA2-6265FD404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6155" y="2038650"/>
              <a:ext cx="4557154" cy="173751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435F2DC-8D1C-45D5-8FC9-9EDF78429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574" y="3776161"/>
              <a:ext cx="6066046" cy="3863675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07A1EC6D-7583-4F34-A3EE-C22278893F5B}"/>
              </a:ext>
            </a:extLst>
          </p:cNvPr>
          <p:cNvSpPr txBox="1"/>
          <p:nvPr/>
        </p:nvSpPr>
        <p:spPr>
          <a:xfrm>
            <a:off x="435910" y="20466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解：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CF91D0C-E04E-4F1C-A9EF-D9074222B6B4}"/>
              </a:ext>
            </a:extLst>
          </p:cNvPr>
          <p:cNvCxnSpPr/>
          <p:nvPr/>
        </p:nvCxnSpPr>
        <p:spPr>
          <a:xfrm>
            <a:off x="6096000" y="196402"/>
            <a:ext cx="0" cy="6465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A0671A21-E64D-4232-9BEC-9CE43F2612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839"/>
          <a:stretch/>
        </p:blipFill>
        <p:spPr>
          <a:xfrm>
            <a:off x="6474400" y="3910307"/>
            <a:ext cx="5014727" cy="2628898"/>
          </a:xfrm>
          <a:prstGeom prst="rect">
            <a:avLst/>
          </a:prstGeom>
          <a:effectLst/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5AD43F6-3392-462B-AEFF-F37F6DF7E0A4}"/>
              </a:ext>
            </a:extLst>
          </p:cNvPr>
          <p:cNvSpPr txBox="1"/>
          <p:nvPr/>
        </p:nvSpPr>
        <p:spPr>
          <a:xfrm>
            <a:off x="6306194" y="14664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解：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520F2CD-5DF2-4076-8D3D-9C0EAD82C69A}"/>
              </a:ext>
            </a:extLst>
          </p:cNvPr>
          <p:cNvSpPr/>
          <p:nvPr/>
        </p:nvSpPr>
        <p:spPr>
          <a:xfrm>
            <a:off x="-1" y="0"/>
            <a:ext cx="568800" cy="328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3-1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202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6A91FEE-4CF9-4141-8480-FF82E45B9417}"/>
              </a:ext>
            </a:extLst>
          </p:cNvPr>
          <p:cNvSpPr txBox="1"/>
          <p:nvPr/>
        </p:nvSpPr>
        <p:spPr>
          <a:xfrm>
            <a:off x="435910" y="1118287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2019-2020 </a:t>
            </a:r>
            <a:r>
              <a:rPr lang="zh-CN" altLang="en-US" b="1" dirty="0"/>
              <a:t>第二学期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E0A181-C053-420D-B6F6-B5A6C6EEAC09}"/>
              </a:ext>
            </a:extLst>
          </p:cNvPr>
          <p:cNvSpPr txBox="1"/>
          <p:nvPr/>
        </p:nvSpPr>
        <p:spPr>
          <a:xfrm>
            <a:off x="435910" y="1968844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2018-2019 </a:t>
            </a:r>
            <a:r>
              <a:rPr lang="zh-CN" altLang="en-US" b="1" dirty="0"/>
              <a:t>第二学期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91B32CF-088F-43EF-B7AD-6C9F4A32BD9A}"/>
              </a:ext>
            </a:extLst>
          </p:cNvPr>
          <p:cNvSpPr txBox="1"/>
          <p:nvPr/>
        </p:nvSpPr>
        <p:spPr>
          <a:xfrm>
            <a:off x="435910" y="2757617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2020-2021 </a:t>
            </a:r>
            <a:r>
              <a:rPr lang="zh-CN" altLang="en-US" b="1" dirty="0"/>
              <a:t>第一学期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FE960A-74E6-4F91-9BBE-5FA6F02C9926}"/>
              </a:ext>
            </a:extLst>
          </p:cNvPr>
          <p:cNvSpPr txBox="1"/>
          <p:nvPr/>
        </p:nvSpPr>
        <p:spPr>
          <a:xfrm>
            <a:off x="435910" y="3595215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2015-2016 </a:t>
            </a:r>
            <a:r>
              <a:rPr lang="zh-CN" altLang="en-US" b="1" dirty="0"/>
              <a:t>第一学期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830804-739E-4874-A44F-AC354F3AEA39}"/>
              </a:ext>
            </a:extLst>
          </p:cNvPr>
          <p:cNvSpPr txBox="1"/>
          <p:nvPr/>
        </p:nvSpPr>
        <p:spPr>
          <a:xfrm>
            <a:off x="435910" y="4638747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2015-2014 </a:t>
            </a:r>
            <a:r>
              <a:rPr lang="zh-CN" altLang="en-US" b="1" dirty="0"/>
              <a:t>第一学期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D9BA5D3-61D8-444F-91FE-B84A3BF54578}"/>
              </a:ext>
            </a:extLst>
          </p:cNvPr>
          <p:cNvSpPr txBox="1"/>
          <p:nvPr/>
        </p:nvSpPr>
        <p:spPr>
          <a:xfrm>
            <a:off x="3087598" y="35952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没考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FF832D8-0991-4D55-824B-96B9F9DE9F47}"/>
              </a:ext>
            </a:extLst>
          </p:cNvPr>
          <p:cNvSpPr/>
          <p:nvPr/>
        </p:nvSpPr>
        <p:spPr>
          <a:xfrm>
            <a:off x="435910" y="328139"/>
            <a:ext cx="34083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</a:t>
            </a:r>
            <a:r>
              <a:rPr lang="en-US" altLang="zh-CN" b="1" dirty="0"/>
              <a:t>Hermite </a:t>
            </a:r>
            <a:r>
              <a:rPr lang="zh-CN" altLang="en-US" b="1" dirty="0"/>
              <a:t>矩阵有关证明</a:t>
            </a:r>
            <a:endParaRPr lang="en-US" altLang="zh-CN" b="1" dirty="0"/>
          </a:p>
          <a:p>
            <a:r>
              <a:rPr lang="zh-CN" altLang="en-US" b="1" dirty="0"/>
              <a:t>考察程度：常考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D699E4-0A48-4307-8434-FAFD157EA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886" y="1915533"/>
            <a:ext cx="5813868" cy="4759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A352BD-A32D-4D14-A850-FA94EF43D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737" y="2581234"/>
            <a:ext cx="4580017" cy="82303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C2F2CAA-C12D-43AF-A21C-419A1EE415E8}"/>
              </a:ext>
            </a:extLst>
          </p:cNvPr>
          <p:cNvSpPr txBox="1"/>
          <p:nvPr/>
        </p:nvSpPr>
        <p:spPr>
          <a:xfrm>
            <a:off x="3087598" y="11182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没考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F1956B-0625-46BE-861D-79DE4A32B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886" y="4546798"/>
            <a:ext cx="5988336" cy="57809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B5CE57E1-71B4-43E2-B90A-C1DF9514BEC2}"/>
              </a:ext>
            </a:extLst>
          </p:cNvPr>
          <p:cNvSpPr/>
          <p:nvPr/>
        </p:nvSpPr>
        <p:spPr>
          <a:xfrm>
            <a:off x="0" y="0"/>
            <a:ext cx="568960" cy="32813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3-2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D3981CC-AF4B-41D5-949F-9E537A616677}"/>
              </a:ext>
            </a:extLst>
          </p:cNvPr>
          <p:cNvSpPr txBox="1"/>
          <p:nvPr/>
        </p:nvSpPr>
        <p:spPr>
          <a:xfrm>
            <a:off x="435910" y="5245750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2021-2022 </a:t>
            </a:r>
            <a:r>
              <a:rPr lang="zh-CN" altLang="en-US" b="1" dirty="0"/>
              <a:t>第二学期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87953B5-6373-4BD6-9847-5FCD5D27B559}"/>
              </a:ext>
            </a:extLst>
          </p:cNvPr>
          <p:cNvSpPr txBox="1"/>
          <p:nvPr/>
        </p:nvSpPr>
        <p:spPr>
          <a:xfrm>
            <a:off x="435910" y="5806032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2021-2022 </a:t>
            </a:r>
            <a:r>
              <a:rPr lang="zh-CN" altLang="en-US" b="1" dirty="0"/>
              <a:t>第一学期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94D40C2-2C76-44A1-9D13-51167213D213}"/>
              </a:ext>
            </a:extLst>
          </p:cNvPr>
          <p:cNvSpPr txBox="1"/>
          <p:nvPr/>
        </p:nvSpPr>
        <p:spPr>
          <a:xfrm>
            <a:off x="7558603" y="2136628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2019-2020 </a:t>
            </a:r>
            <a:r>
              <a:rPr lang="zh-CN" altLang="en-US" b="1" dirty="0"/>
              <a:t>第一学期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608C980-5AA5-45D6-A928-391A28678400}"/>
              </a:ext>
            </a:extLst>
          </p:cNvPr>
          <p:cNvSpPr txBox="1"/>
          <p:nvPr/>
        </p:nvSpPr>
        <p:spPr>
          <a:xfrm>
            <a:off x="4134358" y="52457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没考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5091D0-B472-4A19-9328-0F6F52E55F62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4215" y="5729555"/>
            <a:ext cx="5799323" cy="89161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D823ECF-1202-4BF1-9C58-B8076965CF13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7329388" y="2505960"/>
            <a:ext cx="4580017" cy="130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66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E6815D0-5314-4E76-91E4-FD17E5A49805}"/>
              </a:ext>
            </a:extLst>
          </p:cNvPr>
          <p:cNvSpPr/>
          <p:nvPr/>
        </p:nvSpPr>
        <p:spPr>
          <a:xfrm>
            <a:off x="435910" y="328139"/>
            <a:ext cx="34083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</a:t>
            </a:r>
            <a:r>
              <a:rPr lang="en-US" altLang="zh-CN" b="1" dirty="0"/>
              <a:t>Hermite </a:t>
            </a:r>
            <a:r>
              <a:rPr lang="zh-CN" altLang="en-US" b="1" dirty="0"/>
              <a:t>矩阵有关证明</a:t>
            </a:r>
            <a:endParaRPr lang="en-US" altLang="zh-CN" b="1" dirty="0"/>
          </a:p>
          <a:p>
            <a:endParaRPr lang="en-US" altLang="zh-CN" b="1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CF91D0C-E04E-4F1C-A9EF-D9074222B6B4}"/>
              </a:ext>
            </a:extLst>
          </p:cNvPr>
          <p:cNvCxnSpPr/>
          <p:nvPr/>
        </p:nvCxnSpPr>
        <p:spPr>
          <a:xfrm>
            <a:off x="6096000" y="196402"/>
            <a:ext cx="0" cy="6465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B814492-877E-4A3F-B557-257C1F16B6AE}"/>
              </a:ext>
            </a:extLst>
          </p:cNvPr>
          <p:cNvGrpSpPr/>
          <p:nvPr/>
        </p:nvGrpSpPr>
        <p:grpSpPr>
          <a:xfrm>
            <a:off x="363790" y="651304"/>
            <a:ext cx="4750070" cy="3202118"/>
            <a:chOff x="126724" y="599283"/>
            <a:chExt cx="6370872" cy="429473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D44D9283-8C99-4F98-A945-B6527B31C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9279"/>
            <a:stretch/>
          </p:blipFill>
          <p:spPr>
            <a:xfrm>
              <a:off x="126724" y="599283"/>
              <a:ext cx="6370872" cy="111437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D7695BA-FEA9-4DD0-8C76-EE8C3091C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698" y="1632373"/>
              <a:ext cx="6058425" cy="3261643"/>
            </a:xfrm>
            <a:prstGeom prst="rect">
              <a:avLst/>
            </a:prstGeom>
          </p:spPr>
        </p:pic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CB7D77CC-3CC5-4269-9AA4-D40B78F8A33E}"/>
              </a:ext>
            </a:extLst>
          </p:cNvPr>
          <p:cNvSpPr/>
          <p:nvPr/>
        </p:nvSpPr>
        <p:spPr>
          <a:xfrm>
            <a:off x="-1" y="0"/>
            <a:ext cx="568800" cy="328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3-2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D2DFEF7-03C6-42D8-9506-EA7CDED5E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395" y="704760"/>
            <a:ext cx="4717715" cy="262808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F474127-015C-4F62-8473-376080DB3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642" y="3428999"/>
            <a:ext cx="4529307" cy="248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67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11411-1E12-4833-89EE-BBA6BFFB9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修订记录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06A061-951A-4164-A0E5-E3B1EB879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2021/12/13 </a:t>
            </a: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首次定稿</a:t>
            </a:r>
            <a:endParaRPr lang="en-US" altLang="zh-CN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2021/12/15 </a:t>
            </a: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大修稿</a:t>
            </a:r>
            <a:endParaRPr lang="en-US" altLang="zh-CN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2021/12/17 </a:t>
            </a:r>
            <a:r>
              <a:rPr lang="zh-CN" altLang="en-US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考后修订，验证了估题套路的准确性。</a:t>
            </a:r>
            <a:endParaRPr lang="en-US" altLang="zh-CN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2023/02/14 </a:t>
            </a:r>
            <a:r>
              <a:rPr lang="zh-CN" altLang="en-US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二次修订。新增了</a:t>
            </a:r>
            <a:r>
              <a:rPr lang="en-US" altLang="zh-CN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2021-2022 </a:t>
            </a:r>
            <a:r>
              <a:rPr lang="zh-CN" altLang="en-US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第二学期、</a:t>
            </a:r>
            <a:r>
              <a:rPr lang="en-US" altLang="zh-CN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2019-2020 </a:t>
            </a:r>
            <a:r>
              <a:rPr lang="zh-CN" altLang="en-US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第一学期、</a:t>
            </a:r>
            <a:r>
              <a:rPr lang="en-US" altLang="zh-CN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2021-2022 </a:t>
            </a:r>
            <a:r>
              <a:rPr lang="zh-CN" altLang="en-US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第一学期的三套试卷。</a:t>
            </a:r>
            <a:endParaRPr lang="en-US" altLang="zh-CN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endParaRPr lang="en-US" altLang="zh-CN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开源在程序员单身交流平台上，欢迎自取和更新新的资源</a:t>
            </a:r>
            <a:r>
              <a:rPr lang="en-US" altLang="zh-CN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!</a:t>
            </a:r>
          </a:p>
          <a:p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在这里：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https://github.com/NeoSunJZ/BIT_Matrix_Analysis_Course</a:t>
            </a:r>
          </a:p>
        </p:txBody>
      </p:sp>
    </p:spTree>
    <p:extLst>
      <p:ext uri="{BB962C8B-B14F-4D97-AF65-F5344CB8AC3E}">
        <p14:creationId xmlns:p14="http://schemas.microsoft.com/office/powerpoint/2010/main" val="2108092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E6815D0-5314-4E76-91E4-FD17E5A49805}"/>
              </a:ext>
            </a:extLst>
          </p:cNvPr>
          <p:cNvSpPr/>
          <p:nvPr/>
        </p:nvSpPr>
        <p:spPr>
          <a:xfrm>
            <a:off x="435910" y="328139"/>
            <a:ext cx="34083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</a:t>
            </a:r>
            <a:r>
              <a:rPr lang="en-US" altLang="zh-CN" b="1" dirty="0"/>
              <a:t>Hermite </a:t>
            </a:r>
            <a:r>
              <a:rPr lang="zh-CN" altLang="en-US" b="1" dirty="0"/>
              <a:t>矩阵有关证明</a:t>
            </a:r>
            <a:endParaRPr lang="en-US" altLang="zh-CN" b="1" dirty="0"/>
          </a:p>
          <a:p>
            <a:endParaRPr lang="en-US" altLang="zh-CN" b="1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CF91D0C-E04E-4F1C-A9EF-D9074222B6B4}"/>
              </a:ext>
            </a:extLst>
          </p:cNvPr>
          <p:cNvCxnSpPr/>
          <p:nvPr/>
        </p:nvCxnSpPr>
        <p:spPr>
          <a:xfrm>
            <a:off x="6096000" y="196402"/>
            <a:ext cx="0" cy="6465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CB7D77CC-3CC5-4269-9AA4-D40B78F8A33E}"/>
              </a:ext>
            </a:extLst>
          </p:cNvPr>
          <p:cNvSpPr/>
          <p:nvPr/>
        </p:nvSpPr>
        <p:spPr>
          <a:xfrm>
            <a:off x="-1" y="0"/>
            <a:ext cx="568800" cy="328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3-2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1A97BB-E0CB-4423-A3AC-DD5621D94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99" y="756883"/>
            <a:ext cx="5585944" cy="853514"/>
          </a:xfrm>
          <a:prstGeom prst="rect">
            <a:avLst/>
          </a:prstGeom>
        </p:spPr>
      </p:pic>
      <p:pic>
        <p:nvPicPr>
          <p:cNvPr id="12290" name="Picture 2" descr="image.png">
            <a:extLst>
              <a:ext uri="{FF2B5EF4-FFF2-40B4-BE49-F238E27FC236}">
                <a16:creationId xmlns:a16="http://schemas.microsoft.com/office/drawing/2014/main" id="{BCFE6C65-9D07-4832-A254-628E18D3B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10" y="1610397"/>
            <a:ext cx="5153822" cy="361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EA8EED1-3E8D-47D2-AD4E-8B4B8528EF2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6376611" y="843279"/>
            <a:ext cx="5723551" cy="227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54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1A56675-2646-4BC1-B18E-5DA7F0E26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10" y="1302609"/>
            <a:ext cx="5275810" cy="14666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B4DABA-2F81-45E7-ABF4-BC6A457E8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10" y="2962258"/>
            <a:ext cx="5139802" cy="226411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49BF364-4EA4-4C66-B63E-FE269849EA85}"/>
              </a:ext>
            </a:extLst>
          </p:cNvPr>
          <p:cNvSpPr/>
          <p:nvPr/>
        </p:nvSpPr>
        <p:spPr>
          <a:xfrm>
            <a:off x="435910" y="328139"/>
            <a:ext cx="34083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</a:t>
            </a:r>
            <a:r>
              <a:rPr lang="en-US" altLang="zh-CN" b="1" dirty="0"/>
              <a:t>Hermite </a:t>
            </a:r>
            <a:r>
              <a:rPr lang="zh-CN" altLang="en-US" b="1" dirty="0"/>
              <a:t>矩阵有关证明</a:t>
            </a:r>
            <a:endParaRPr lang="en-US" altLang="zh-CN" b="1" dirty="0"/>
          </a:p>
          <a:p>
            <a:endParaRPr lang="en-US" altLang="zh-CN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9A280E-3979-469C-98F9-2673B5301F5F}"/>
              </a:ext>
            </a:extLst>
          </p:cNvPr>
          <p:cNvSpPr/>
          <p:nvPr/>
        </p:nvSpPr>
        <p:spPr>
          <a:xfrm>
            <a:off x="-1" y="0"/>
            <a:ext cx="568800" cy="328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3-2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73FCAFA-2496-41A6-ABD8-5C7D2E37C98F}"/>
              </a:ext>
            </a:extLst>
          </p:cNvPr>
          <p:cNvCxnSpPr/>
          <p:nvPr/>
        </p:nvCxnSpPr>
        <p:spPr>
          <a:xfrm>
            <a:off x="6096000" y="196402"/>
            <a:ext cx="0" cy="6465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C6D273C3-9421-47FB-858B-6DEC68CF35A2}"/>
              </a:ext>
            </a:extLst>
          </p:cNvPr>
          <p:cNvSpPr/>
          <p:nvPr/>
        </p:nvSpPr>
        <p:spPr>
          <a:xfrm>
            <a:off x="284399" y="93327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3000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6AAE4C1-3CB6-4BB3-893C-E53B178AFB8D}"/>
              </a:ext>
            </a:extLst>
          </p:cNvPr>
          <p:cNvSpPr/>
          <p:nvPr/>
        </p:nvSpPr>
        <p:spPr>
          <a:xfrm>
            <a:off x="435910" y="328139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知识点：矩阵的奇异值分解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/>
              <a:t>考察程度：年年必考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1186A29-2B51-40C6-9C41-F90073197E21}"/>
              </a:ext>
            </a:extLst>
          </p:cNvPr>
          <p:cNvSpPr txBox="1"/>
          <p:nvPr/>
        </p:nvSpPr>
        <p:spPr>
          <a:xfrm>
            <a:off x="435910" y="1118287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2019-2020 </a:t>
            </a:r>
            <a:r>
              <a:rPr lang="zh-CN" altLang="en-US" b="1" dirty="0"/>
              <a:t>第二学期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2ECD13-13F9-45E5-8D76-A6034C32F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888" y="1024799"/>
            <a:ext cx="3375953" cy="5563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6C9B75D-3A95-45B3-9B0D-7CC0C662B115}"/>
              </a:ext>
            </a:extLst>
          </p:cNvPr>
          <p:cNvSpPr txBox="1"/>
          <p:nvPr/>
        </p:nvSpPr>
        <p:spPr>
          <a:xfrm>
            <a:off x="435910" y="1680088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2018-2019 </a:t>
            </a:r>
            <a:r>
              <a:rPr lang="zh-CN" altLang="en-US" b="1" dirty="0"/>
              <a:t>第二学期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4875B50-42B3-406F-8517-A6DD2E9F8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495" y="1628142"/>
            <a:ext cx="2734182" cy="47322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732C8BA-E98F-4F77-A393-6FCBBE086CF9}"/>
              </a:ext>
            </a:extLst>
          </p:cNvPr>
          <p:cNvSpPr txBox="1"/>
          <p:nvPr/>
        </p:nvSpPr>
        <p:spPr>
          <a:xfrm>
            <a:off x="435910" y="2316462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2020-2021 </a:t>
            </a:r>
            <a:r>
              <a:rPr lang="zh-CN" altLang="en-US" b="1" dirty="0"/>
              <a:t>第一学期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B1700BB-4F24-459B-B193-283302A6D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148" y="2177962"/>
            <a:ext cx="4080375" cy="64633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A8C4E6-103F-427D-BC50-1AA2C818C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3495" y="2897388"/>
            <a:ext cx="2870105" cy="54190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6B02D1D-055C-4F24-B363-BA4B3316F8FB}"/>
              </a:ext>
            </a:extLst>
          </p:cNvPr>
          <p:cNvSpPr txBox="1"/>
          <p:nvPr/>
        </p:nvSpPr>
        <p:spPr>
          <a:xfrm>
            <a:off x="435910" y="2897388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2015-2016 </a:t>
            </a:r>
            <a:r>
              <a:rPr lang="zh-CN" altLang="en-US" b="1" dirty="0"/>
              <a:t>第一学期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DFB4F65-132D-49C2-9FCD-1133C4165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9621" y="3529772"/>
            <a:ext cx="3858698" cy="61411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20F5313-99BA-48C1-AB3D-4EA7ADCDCBA5}"/>
              </a:ext>
            </a:extLst>
          </p:cNvPr>
          <p:cNvSpPr txBox="1"/>
          <p:nvPr/>
        </p:nvSpPr>
        <p:spPr>
          <a:xfrm>
            <a:off x="435910" y="3652164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2015-2014 </a:t>
            </a:r>
            <a:r>
              <a:rPr lang="zh-CN" altLang="en-US" b="1" dirty="0"/>
              <a:t>第一学期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BA7FBB1-9934-470F-88F4-A5F2355F2771}"/>
              </a:ext>
            </a:extLst>
          </p:cNvPr>
          <p:cNvSpPr/>
          <p:nvPr/>
        </p:nvSpPr>
        <p:spPr>
          <a:xfrm>
            <a:off x="0" y="0"/>
            <a:ext cx="568960" cy="32813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4-1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FEB1B3D-44D7-4A54-8FA9-E0CA4C5F28A0}"/>
              </a:ext>
            </a:extLst>
          </p:cNvPr>
          <p:cNvSpPr txBox="1"/>
          <p:nvPr/>
        </p:nvSpPr>
        <p:spPr>
          <a:xfrm>
            <a:off x="435910" y="4435629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2021-2022 </a:t>
            </a:r>
            <a:r>
              <a:rPr lang="zh-CN" altLang="en-US" b="1" dirty="0"/>
              <a:t>第二学期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76EE7AB-86F7-4EF6-B44E-4CB8EC657AA0}"/>
              </a:ext>
            </a:extLst>
          </p:cNvPr>
          <p:cNvSpPr txBox="1"/>
          <p:nvPr/>
        </p:nvSpPr>
        <p:spPr>
          <a:xfrm>
            <a:off x="435910" y="5332793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2021-2022 </a:t>
            </a:r>
            <a:r>
              <a:rPr lang="zh-CN" altLang="en-US" b="1" dirty="0"/>
              <a:t>第一学期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FCB1825-A361-44C6-8035-620143AD8FC0}"/>
              </a:ext>
            </a:extLst>
          </p:cNvPr>
          <p:cNvSpPr txBox="1"/>
          <p:nvPr/>
        </p:nvSpPr>
        <p:spPr>
          <a:xfrm>
            <a:off x="435910" y="6216859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2019-2020 </a:t>
            </a:r>
            <a:r>
              <a:rPr lang="zh-CN" altLang="en-US" b="1" dirty="0"/>
              <a:t>第一学期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8A3705-F13E-4348-AB55-596D5167C9C2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4358" y="5992862"/>
            <a:ext cx="3444538" cy="7849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39EEB17-BA24-40B4-B5F4-1DEE277E1E58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</a:blip>
          <a:stretch>
            <a:fillRect/>
          </a:stretch>
        </p:blipFill>
        <p:spPr>
          <a:xfrm>
            <a:off x="4183214" y="5012051"/>
            <a:ext cx="3825572" cy="9144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8AE4AC8-FDC9-4C08-BDE4-7D5327C1666B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50000"/>
          </a:blip>
          <a:stretch>
            <a:fillRect/>
          </a:stretch>
        </p:blipFill>
        <p:spPr>
          <a:xfrm>
            <a:off x="4134358" y="4230185"/>
            <a:ext cx="6447079" cy="7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33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6AAE4C1-3CB6-4BB3-893C-E53B178AFB8D}"/>
              </a:ext>
            </a:extLst>
          </p:cNvPr>
          <p:cNvSpPr/>
          <p:nvPr/>
        </p:nvSpPr>
        <p:spPr>
          <a:xfrm>
            <a:off x="435910" y="328139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知识点：矩阵的奇异值分解</a:t>
            </a:r>
            <a:endParaRPr lang="en-US" altLang="zh-CN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239EFF2-2F2B-4539-AFA1-BA90AD167F22}"/>
              </a:ext>
            </a:extLst>
          </p:cNvPr>
          <p:cNvSpPr txBox="1"/>
          <p:nvPr/>
        </p:nvSpPr>
        <p:spPr>
          <a:xfrm>
            <a:off x="454835" y="194326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解</a:t>
            </a:r>
            <a:r>
              <a:rPr lang="en-US" altLang="zh-CN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(A)</a:t>
            </a:r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C0D31D-4C0D-451C-8FC8-4D9B37E8A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10" y="643076"/>
            <a:ext cx="2909457" cy="13150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E27459A-0B73-4760-A39B-5A8DF9DFF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508" y="2027668"/>
            <a:ext cx="4224248" cy="17836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FDAAB7-9A4C-45A0-A1AF-7488B7B0A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408" y="3811365"/>
            <a:ext cx="3694448" cy="29451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129F43-A7F1-4BB0-9105-E1F885C8A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907" y="435182"/>
            <a:ext cx="3695455" cy="3184972"/>
          </a:xfrm>
          <a:prstGeom prst="rect">
            <a:avLst/>
          </a:prstGeom>
        </p:spPr>
      </p:pic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6C17F87-5241-4D26-833A-61F1AAA231C3}"/>
              </a:ext>
            </a:extLst>
          </p:cNvPr>
          <p:cNvCxnSpPr/>
          <p:nvPr/>
        </p:nvCxnSpPr>
        <p:spPr>
          <a:xfrm>
            <a:off x="6096000" y="196402"/>
            <a:ext cx="0" cy="6465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2CEC2ACE-8CE1-4669-8F13-1E4191331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8907" y="3560795"/>
            <a:ext cx="4215644" cy="1947543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9967B092-FFD8-45A5-AC36-2CEE131FF6AC}"/>
              </a:ext>
            </a:extLst>
          </p:cNvPr>
          <p:cNvSpPr/>
          <p:nvPr/>
        </p:nvSpPr>
        <p:spPr>
          <a:xfrm>
            <a:off x="-1" y="0"/>
            <a:ext cx="568800" cy="328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4-1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912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>
            <a:extLst>
              <a:ext uri="{FF2B5EF4-FFF2-40B4-BE49-F238E27FC236}">
                <a16:creationId xmlns:a16="http://schemas.microsoft.com/office/drawing/2014/main" id="{8516BE36-7420-4648-919F-11D4C2F30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0"/>
          <a:stretch/>
        </p:blipFill>
        <p:spPr>
          <a:xfrm>
            <a:off x="1637568" y="5420365"/>
            <a:ext cx="2644909" cy="1412311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95EF72-212C-433D-AD59-9819733F1F87}"/>
              </a:ext>
            </a:extLst>
          </p:cNvPr>
          <p:cNvGrpSpPr/>
          <p:nvPr/>
        </p:nvGrpSpPr>
        <p:grpSpPr>
          <a:xfrm>
            <a:off x="7058275" y="1647106"/>
            <a:ext cx="4591456" cy="4931171"/>
            <a:chOff x="431304" y="1863936"/>
            <a:chExt cx="5008688" cy="537927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B39D8AE-220F-4293-BC81-AEAE2ED3B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881" y="1863936"/>
              <a:ext cx="4608111" cy="2166456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E936EBDE-4D1D-4D3C-9283-0837799E4B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323"/>
            <a:stretch/>
          </p:blipFill>
          <p:spPr>
            <a:xfrm>
              <a:off x="431304" y="4030392"/>
              <a:ext cx="4135560" cy="3212817"/>
            </a:xfrm>
            <a:prstGeom prst="rect">
              <a:avLst/>
            </a:prstGeom>
          </p:spPr>
        </p:pic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6AAE4C1-3CB6-4BB3-893C-E53B178AFB8D}"/>
              </a:ext>
            </a:extLst>
          </p:cNvPr>
          <p:cNvSpPr/>
          <p:nvPr/>
        </p:nvSpPr>
        <p:spPr>
          <a:xfrm>
            <a:off x="435910" y="328139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知识点：矩阵的奇异值分解</a:t>
            </a:r>
            <a:endParaRPr lang="en-US" altLang="zh-CN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6B69D37-BA94-4623-B3DF-69D765F8F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3442" y="553685"/>
            <a:ext cx="3054264" cy="1054793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00B789C-3A4E-44E9-A575-DB55E1002745}"/>
              </a:ext>
            </a:extLst>
          </p:cNvPr>
          <p:cNvCxnSpPr/>
          <p:nvPr/>
        </p:nvCxnSpPr>
        <p:spPr>
          <a:xfrm>
            <a:off x="6096000" y="196402"/>
            <a:ext cx="0" cy="6465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3239EFF2-2F2B-4539-AFA1-BA90AD167F22}"/>
              </a:ext>
            </a:extLst>
          </p:cNvPr>
          <p:cNvSpPr txBox="1"/>
          <p:nvPr/>
        </p:nvSpPr>
        <p:spPr>
          <a:xfrm>
            <a:off x="6840854" y="17201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解：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61C2F358-BF7B-4BAE-84F7-6B5BD7116721}"/>
                  </a:ext>
                </a:extLst>
              </p:cNvPr>
              <p:cNvSpPr txBox="1"/>
              <p:nvPr/>
            </p:nvSpPr>
            <p:spPr>
              <a:xfrm>
                <a:off x="1195189" y="953520"/>
                <a:ext cx="1314591" cy="451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zh-CN" alt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61C2F358-BF7B-4BAE-84F7-6B5BD7116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189" y="953520"/>
                <a:ext cx="1314591" cy="451598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A52DDA12-1D46-4490-948C-425DA77AD51F}"/>
                  </a:ext>
                </a:extLst>
              </p:cNvPr>
              <p:cNvSpPr txBox="1"/>
              <p:nvPr/>
            </p:nvSpPr>
            <p:spPr>
              <a:xfrm>
                <a:off x="365379" y="2391028"/>
                <a:ext cx="1605568" cy="660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zh-CN" altLang="en-US" sz="14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A52DDA12-1D46-4490-948C-425DA77AD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79" y="2391028"/>
                <a:ext cx="1605568" cy="6606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644A8CA-47CF-4C77-894C-BEF69409C9AF}"/>
                  </a:ext>
                </a:extLst>
              </p:cNvPr>
              <p:cNvSpPr txBox="1"/>
              <p:nvPr/>
            </p:nvSpPr>
            <p:spPr>
              <a:xfrm>
                <a:off x="2358000" y="1034933"/>
                <a:ext cx="13241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zh-CN" altLang="en-US" sz="140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4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644A8CA-47CF-4C77-894C-BEF69409C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000" y="1034933"/>
                <a:ext cx="132414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AEF7F72-318E-4886-97A4-BBC4AE203774}"/>
                  </a:ext>
                </a:extLst>
              </p:cNvPr>
              <p:cNvSpPr txBox="1"/>
              <p:nvPr/>
            </p:nvSpPr>
            <p:spPr>
              <a:xfrm>
                <a:off x="1961548" y="2531041"/>
                <a:ext cx="17345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1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zh-CN" altLang="en-US" sz="140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1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(</a:t>
                </a:r>
                <a:r>
                  <a:rPr lang="zh-CN" altLang="en-US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二重</a:t>
                </a:r>
                <a:r>
                  <a:rPr lang="en-US" altLang="zh-CN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)</a:t>
                </a:r>
                <a:endParaRPr lang="zh-CN" altLang="en-US" sz="14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AEF7F72-318E-4886-97A4-BBC4AE203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548" y="2531041"/>
                <a:ext cx="1734514" cy="307777"/>
              </a:xfrm>
              <a:prstGeom prst="rect">
                <a:avLst/>
              </a:prstGeom>
              <a:blipFill>
                <a:blip r:embed="rId9"/>
                <a:stretch>
                  <a:fillRect t="-3922" r="-35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3DEDB25-F81A-4ABF-83B5-F9FD65B44407}"/>
                  </a:ext>
                </a:extLst>
              </p:cNvPr>
              <p:cNvSpPr txBox="1"/>
              <p:nvPr/>
            </p:nvSpPr>
            <p:spPr>
              <a:xfrm>
                <a:off x="391205" y="1403158"/>
                <a:ext cx="56854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对应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140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140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的单位特征向量依次为（使用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带入计算可得）</a:t>
                </a:r>
                <a:endParaRPr lang="en-US" altLang="zh-CN" sz="14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3DEDB25-F81A-4ABF-83B5-F9FD65B44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05" y="1403158"/>
                <a:ext cx="5685410" cy="307777"/>
              </a:xfrm>
              <a:prstGeom prst="rect">
                <a:avLst/>
              </a:prstGeom>
              <a:blipFill>
                <a:blip r:embed="rId10"/>
                <a:stretch>
                  <a:fillRect l="-322" t="-392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668C013E-21C5-427A-8DF0-907828635D82}"/>
                  </a:ext>
                </a:extLst>
              </p:cNvPr>
              <p:cNvSpPr/>
              <p:nvPr/>
            </p:nvSpPr>
            <p:spPr>
              <a:xfrm>
                <a:off x="420447" y="1806366"/>
                <a:ext cx="2726196" cy="455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1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,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1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668C013E-21C5-427A-8DF0-907828635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47" y="1806366"/>
                <a:ext cx="2726196" cy="455830"/>
              </a:xfrm>
              <a:prstGeom prst="rect">
                <a:avLst/>
              </a:prstGeom>
              <a:blipFill>
                <a:blip r:embed="rId11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24805FA4-FFE4-4817-B8C2-5279457BBE7E}"/>
                  </a:ext>
                </a:extLst>
              </p:cNvPr>
              <p:cNvSpPr/>
              <p:nvPr/>
            </p:nvSpPr>
            <p:spPr>
              <a:xfrm>
                <a:off x="3627458" y="1015408"/>
                <a:ext cx="2187137" cy="3280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所以</a:t>
                </a:r>
                <a:r>
                  <a:rPr lang="en-US" altLang="zh-CN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A</a:t>
                </a:r>
                <a:r>
                  <a:rPr lang="zh-CN" altLang="en-US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的奇异值为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140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400" dirty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rad>
                  </m:oMath>
                </a14:m>
                <a:endParaRPr lang="en-US" altLang="zh-CN" sz="14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24805FA4-FFE4-4817-B8C2-5279457BBE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458" y="1015408"/>
                <a:ext cx="2187137" cy="328039"/>
              </a:xfrm>
              <a:prstGeom prst="rect">
                <a:avLst/>
              </a:prstGeom>
              <a:blipFill>
                <a:blip r:embed="rId12"/>
                <a:stretch>
                  <a:fillRect l="-836" b="-18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CEB62C8-1733-4029-A944-3EB152FCCF9A}"/>
                  </a:ext>
                </a:extLst>
              </p:cNvPr>
              <p:cNvSpPr txBox="1"/>
              <p:nvPr/>
            </p:nvSpPr>
            <p:spPr>
              <a:xfrm>
                <a:off x="318229" y="3089829"/>
                <a:ext cx="56854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对应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140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1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的单位特征向量依次为（使用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zh-CN" altLang="en-US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带入计算可得）</a:t>
                </a:r>
                <a:endParaRPr lang="en-US" altLang="zh-CN" sz="14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CEB62C8-1733-4029-A944-3EB152FCC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29" y="3089829"/>
                <a:ext cx="5685410" cy="307777"/>
              </a:xfrm>
              <a:prstGeom prst="rect">
                <a:avLst/>
              </a:prstGeom>
              <a:blipFill>
                <a:blip r:embed="rId13"/>
                <a:stretch>
                  <a:fillRect l="-322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09836DD-35BB-429D-BB23-36D3874558AD}"/>
                  </a:ext>
                </a:extLst>
              </p:cNvPr>
              <p:cNvSpPr/>
              <p:nvPr/>
            </p:nvSpPr>
            <p:spPr>
              <a:xfrm>
                <a:off x="365379" y="3398271"/>
                <a:ext cx="2580450" cy="455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1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zh-CN" altLang="en-US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对应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1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zh-CN" altLang="en-US" sz="14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09836DD-35BB-429D-BB23-36D387455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79" y="3398271"/>
                <a:ext cx="2580450" cy="455830"/>
              </a:xfrm>
              <a:prstGeom prst="rect">
                <a:avLst/>
              </a:prstGeom>
              <a:blipFill>
                <a:blip r:embed="rId1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1AA22FE-C049-4420-BEB4-39D96E5511F3}"/>
                  </a:ext>
                </a:extLst>
              </p:cNvPr>
              <p:cNvSpPr txBox="1"/>
              <p:nvPr/>
            </p:nvSpPr>
            <p:spPr>
              <a:xfrm>
                <a:off x="3209424" y="1730460"/>
                <a:ext cx="1676100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从而有</a:t>
                </a:r>
                <a:r>
                  <a:rPr lang="en-US" altLang="zh-CN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U</a:t>
                </a:r>
                <a14:m>
                  <m:oMath xmlns:m="http://schemas.openxmlformats.org/officeDocument/2006/math">
                    <m:r>
                      <a:rPr lang="zh-CN" altLang="en-US" sz="1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1AA22FE-C049-4420-BEB4-39D96E551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424" y="1730460"/>
                <a:ext cx="1676100" cy="684739"/>
              </a:xfrm>
              <a:prstGeom prst="rect">
                <a:avLst/>
              </a:prstGeom>
              <a:blipFill>
                <a:blip r:embed="rId15"/>
                <a:stretch>
                  <a:fillRect l="-6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B7B0A179-E234-414D-B3D4-AB5FC6CCD52F}"/>
                  </a:ext>
                </a:extLst>
              </p:cNvPr>
              <p:cNvSpPr txBox="1"/>
              <p:nvPr/>
            </p:nvSpPr>
            <p:spPr>
              <a:xfrm>
                <a:off x="457637" y="4787137"/>
                <a:ext cx="1995739" cy="8712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从而有 </a:t>
                </a:r>
                <a:r>
                  <a:rPr lang="en-US" altLang="zh-CN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V</a:t>
                </a:r>
                <a14:m>
                  <m:oMath xmlns:m="http://schemas.openxmlformats.org/officeDocument/2006/math">
                    <m:r>
                      <a:rPr lang="zh-CN" altLang="en-US" sz="1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2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2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2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2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2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2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2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B7B0A179-E234-414D-B3D4-AB5FC6CCD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37" y="4787137"/>
                <a:ext cx="1995739" cy="871201"/>
              </a:xfrm>
              <a:prstGeom prst="rect">
                <a:avLst/>
              </a:prstGeom>
              <a:blipFill>
                <a:blip r:embed="rId16"/>
                <a:stretch>
                  <a:fillRect l="-55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AA5532F9-0F0F-43DF-9FE0-1F500EC1F876}"/>
                  </a:ext>
                </a:extLst>
              </p:cNvPr>
              <p:cNvSpPr/>
              <p:nvPr/>
            </p:nvSpPr>
            <p:spPr>
              <a:xfrm>
                <a:off x="365379" y="3829277"/>
                <a:ext cx="554589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1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对应</a:t>
                </a:r>
                <a:endParaRPr lang="en-US" altLang="zh-CN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AA5532F9-0F0F-43DF-9FE0-1F500EC1F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79" y="3829277"/>
                <a:ext cx="5545898" cy="307777"/>
              </a:xfrm>
              <a:prstGeom prst="rect">
                <a:avLst/>
              </a:prstGeom>
              <a:blipFill>
                <a:blip r:embed="rId17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9952DECA-0703-4647-ACF5-7AB918BC9FCE}"/>
                  </a:ext>
                </a:extLst>
              </p:cNvPr>
              <p:cNvSpPr/>
              <p:nvPr/>
            </p:nvSpPr>
            <p:spPr>
              <a:xfrm>
                <a:off x="1354801" y="3807853"/>
                <a:ext cx="4648052" cy="4775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14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400" i="1" dirty="0">
                    <a:latin typeface="Cambria Math" panose="02040503050406030204" pitchFamily="18" charset="0"/>
                  </a:rPr>
                  <a:t>=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4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 dirty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sz="140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zh-CN" alt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14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1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1400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9952DECA-0703-4647-ACF5-7AB918BC9F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801" y="3807853"/>
                <a:ext cx="4648052" cy="477503"/>
              </a:xfrm>
              <a:prstGeom prst="rect">
                <a:avLst/>
              </a:prstGeom>
              <a:blipFill>
                <a:blip r:embed="rId18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B4FE7FD3-4A1D-48F1-B3FE-37BF587C4D11}"/>
                  </a:ext>
                </a:extLst>
              </p:cNvPr>
              <p:cNvSpPr/>
              <p:nvPr/>
            </p:nvSpPr>
            <p:spPr>
              <a:xfrm>
                <a:off x="378947" y="5972631"/>
                <a:ext cx="123059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l-GR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B4FE7FD3-4A1D-48F1-B3FE-37BF587C4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" y="5972631"/>
                <a:ext cx="1230593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图片 56">
            <a:extLst>
              <a:ext uri="{FF2B5EF4-FFF2-40B4-BE49-F238E27FC236}">
                <a16:creationId xmlns:a16="http://schemas.microsoft.com/office/drawing/2014/main" id="{E7B27A8A-91E6-4336-8CE2-EE204AF5762E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447" y="628185"/>
            <a:ext cx="845931" cy="457730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DDAEF3BF-4BD7-4F99-B329-C31884FDFDF2}"/>
              </a:ext>
            </a:extLst>
          </p:cNvPr>
          <p:cNvSpPr txBox="1"/>
          <p:nvPr/>
        </p:nvSpPr>
        <p:spPr>
          <a:xfrm>
            <a:off x="6200895" y="6463344"/>
            <a:ext cx="342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有</a:t>
            </a:r>
            <a:r>
              <a:rPr lang="en-US" altLang="zh-CN" dirty="0" err="1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的不能用解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B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的方法取巧解答</a:t>
            </a:r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552E49AE-140D-4772-90E5-21AAEA3C8061}"/>
              </a:ext>
            </a:extLst>
          </p:cNvPr>
          <p:cNvSpPr/>
          <p:nvPr/>
        </p:nvSpPr>
        <p:spPr>
          <a:xfrm>
            <a:off x="2597265" y="6367700"/>
            <a:ext cx="4243589" cy="388658"/>
          </a:xfrm>
          <a:custGeom>
            <a:avLst/>
            <a:gdLst>
              <a:gd name="connsiteX0" fmla="*/ 4243589 w 4243589"/>
              <a:gd name="connsiteY0" fmla="*/ 122351 h 388658"/>
              <a:gd name="connsiteX1" fmla="*/ 3470856 w 4243589"/>
              <a:gd name="connsiteY1" fmla="*/ 12881 h 388658"/>
              <a:gd name="connsiteX2" fmla="*/ 3393583 w 4243589"/>
              <a:gd name="connsiteY2" fmla="*/ 386368 h 388658"/>
              <a:gd name="connsiteX3" fmla="*/ 0 w 4243589"/>
              <a:gd name="connsiteY3" fmla="*/ 141670 h 38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3589" h="388658">
                <a:moveTo>
                  <a:pt x="4243589" y="122351"/>
                </a:moveTo>
                <a:cubicBezTo>
                  <a:pt x="3928056" y="45614"/>
                  <a:pt x="3612524" y="-31122"/>
                  <a:pt x="3470856" y="12881"/>
                </a:cubicBezTo>
                <a:cubicBezTo>
                  <a:pt x="3329188" y="56884"/>
                  <a:pt x="3972059" y="364903"/>
                  <a:pt x="3393583" y="386368"/>
                </a:cubicBezTo>
                <a:cubicBezTo>
                  <a:pt x="2815107" y="407833"/>
                  <a:pt x="1407553" y="274751"/>
                  <a:pt x="0" y="14167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BD4FA1-39FC-427C-B94B-D4A68979C237}"/>
              </a:ext>
            </a:extLst>
          </p:cNvPr>
          <p:cNvSpPr txBox="1"/>
          <p:nvPr/>
        </p:nvSpPr>
        <p:spPr>
          <a:xfrm>
            <a:off x="454835" y="1009544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解</a:t>
            </a:r>
            <a:r>
              <a:rPr lang="en-US" altLang="zh-CN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(B)</a:t>
            </a:r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FC921EB5-E374-437C-AC61-7ACCA670EC2A}"/>
                  </a:ext>
                </a:extLst>
              </p:cNvPr>
              <p:cNvSpPr/>
              <p:nvPr/>
            </p:nvSpPr>
            <p:spPr>
              <a:xfrm>
                <a:off x="378947" y="4270425"/>
                <a:ext cx="5563973" cy="4775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14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400" i="1" dirty="0"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4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zh-CN" alt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zh-CN" alt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 dirty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sz="1400" b="0" i="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sSub>
                      <m:sSubPr>
                        <m:ctrlPr>
                          <a:rPr lang="zh-CN" alt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1400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1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1400" dirty="0"/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FC921EB5-E374-437C-AC61-7ACCA670EC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" y="4270425"/>
                <a:ext cx="5563973" cy="477503"/>
              </a:xfrm>
              <a:prstGeom prst="rect">
                <a:avLst/>
              </a:prstGeom>
              <a:blipFill>
                <a:blip r:embed="rId21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矩形 65">
            <a:extLst>
              <a:ext uri="{FF2B5EF4-FFF2-40B4-BE49-F238E27FC236}">
                <a16:creationId xmlns:a16="http://schemas.microsoft.com/office/drawing/2014/main" id="{3CAD5766-7F4B-401B-864D-B0CEE1736CF2}"/>
              </a:ext>
            </a:extLst>
          </p:cNvPr>
          <p:cNvSpPr/>
          <p:nvPr/>
        </p:nvSpPr>
        <p:spPr>
          <a:xfrm>
            <a:off x="-1" y="0"/>
            <a:ext cx="568800" cy="328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4-1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907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6AAE4C1-3CB6-4BB3-893C-E53B178AFB8D}"/>
              </a:ext>
            </a:extLst>
          </p:cNvPr>
          <p:cNvSpPr/>
          <p:nvPr/>
        </p:nvSpPr>
        <p:spPr>
          <a:xfrm>
            <a:off x="435910" y="328139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知识点：矩阵的谱分解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/>
              <a:t>考察程度：常考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1186A29-2B51-40C6-9C41-F90073197E21}"/>
              </a:ext>
            </a:extLst>
          </p:cNvPr>
          <p:cNvSpPr txBox="1"/>
          <p:nvPr/>
        </p:nvSpPr>
        <p:spPr>
          <a:xfrm>
            <a:off x="435910" y="1118287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2019-2020 </a:t>
            </a:r>
            <a:r>
              <a:rPr lang="zh-CN" altLang="en-US" b="1" dirty="0"/>
              <a:t>第二学期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6C9B75D-3A95-45B3-9B0D-7CC0C662B115}"/>
              </a:ext>
            </a:extLst>
          </p:cNvPr>
          <p:cNvSpPr txBox="1"/>
          <p:nvPr/>
        </p:nvSpPr>
        <p:spPr>
          <a:xfrm>
            <a:off x="435910" y="1968844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2018-2019 </a:t>
            </a:r>
            <a:r>
              <a:rPr lang="zh-CN" altLang="en-US" b="1" dirty="0"/>
              <a:t>第二学期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32C8BA-E98F-4F77-A393-6FCBBE086CF9}"/>
              </a:ext>
            </a:extLst>
          </p:cNvPr>
          <p:cNvSpPr txBox="1"/>
          <p:nvPr/>
        </p:nvSpPr>
        <p:spPr>
          <a:xfrm>
            <a:off x="435910" y="2757617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2020-2021 </a:t>
            </a:r>
            <a:r>
              <a:rPr lang="zh-CN" altLang="en-US" b="1" dirty="0"/>
              <a:t>第一学期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6B02D1D-055C-4F24-B363-BA4B3316F8FB}"/>
              </a:ext>
            </a:extLst>
          </p:cNvPr>
          <p:cNvSpPr txBox="1"/>
          <p:nvPr/>
        </p:nvSpPr>
        <p:spPr>
          <a:xfrm>
            <a:off x="435910" y="3595215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2015-2016 </a:t>
            </a:r>
            <a:r>
              <a:rPr lang="zh-CN" altLang="en-US" b="1" dirty="0"/>
              <a:t>第一学期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0F5313-99BA-48C1-AB3D-4EA7ADCDCBA5}"/>
              </a:ext>
            </a:extLst>
          </p:cNvPr>
          <p:cNvSpPr txBox="1"/>
          <p:nvPr/>
        </p:nvSpPr>
        <p:spPr>
          <a:xfrm>
            <a:off x="435910" y="4638747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2015-2014 </a:t>
            </a:r>
            <a:r>
              <a:rPr lang="zh-CN" altLang="en-US" b="1" dirty="0"/>
              <a:t>第一学期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21FD1C-2C09-42C6-BE5D-3BB2F3E8E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900" y="2514521"/>
            <a:ext cx="3970364" cy="9144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C1DD8F3-8393-4BB4-A6B2-A85D5E8C8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244" y="3429000"/>
            <a:ext cx="3619814" cy="7315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20218E1-586B-49DD-9925-B96CCB742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726" y="4527445"/>
            <a:ext cx="4677303" cy="6160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5070777-1D57-4726-9FAB-EBB085C91FF7}"/>
              </a:ext>
            </a:extLst>
          </p:cNvPr>
          <p:cNvSpPr txBox="1"/>
          <p:nvPr/>
        </p:nvSpPr>
        <p:spPr>
          <a:xfrm>
            <a:off x="3138616" y="11182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没考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C3FD666-5234-41F1-ADE6-2529FD535574}"/>
              </a:ext>
            </a:extLst>
          </p:cNvPr>
          <p:cNvSpPr txBox="1"/>
          <p:nvPr/>
        </p:nvSpPr>
        <p:spPr>
          <a:xfrm>
            <a:off x="3138616" y="19688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没考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CAB7B00-E850-43E7-9CA9-57142CE5D1BB}"/>
              </a:ext>
            </a:extLst>
          </p:cNvPr>
          <p:cNvSpPr/>
          <p:nvPr/>
        </p:nvSpPr>
        <p:spPr>
          <a:xfrm>
            <a:off x="0" y="0"/>
            <a:ext cx="568960" cy="32813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4-2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36E20D-F78E-4747-9C2D-37DB6339DD10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3972800" y="5219558"/>
            <a:ext cx="3726503" cy="163844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8B05AEF-C486-4549-896C-501EC5B10DC2}"/>
              </a:ext>
            </a:extLst>
          </p:cNvPr>
          <p:cNvSpPr txBox="1"/>
          <p:nvPr/>
        </p:nvSpPr>
        <p:spPr>
          <a:xfrm>
            <a:off x="435910" y="5927540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2021-2022 </a:t>
            </a:r>
            <a:r>
              <a:rPr lang="zh-CN" altLang="en-US" b="1" dirty="0"/>
              <a:t>第二学期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7EA31D4-38D2-4B0A-B63A-9EAEE06F65C5}"/>
              </a:ext>
            </a:extLst>
          </p:cNvPr>
          <p:cNvSpPr txBox="1"/>
          <p:nvPr/>
        </p:nvSpPr>
        <p:spPr>
          <a:xfrm>
            <a:off x="7699303" y="723467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2021-2022 </a:t>
            </a:r>
            <a:r>
              <a:rPr lang="zh-CN" altLang="en-US" b="1" dirty="0"/>
              <a:t>第一学期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F46395C-7B21-4710-9713-DEFC652817BE}"/>
              </a:ext>
            </a:extLst>
          </p:cNvPr>
          <p:cNvSpPr txBox="1"/>
          <p:nvPr/>
        </p:nvSpPr>
        <p:spPr>
          <a:xfrm>
            <a:off x="7699303" y="2858811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2019-2020 </a:t>
            </a:r>
            <a:r>
              <a:rPr lang="zh-CN" altLang="en-US" b="1" dirty="0"/>
              <a:t>第一学期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96DC73C-EF3C-46D4-AC82-AEAA1E7CBB3E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4016" y="3404488"/>
            <a:ext cx="4762913" cy="9221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694AA10-1903-48D1-A1BE-404CD200B262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50000"/>
          </a:blip>
          <a:stretch>
            <a:fillRect/>
          </a:stretch>
        </p:blipFill>
        <p:spPr>
          <a:xfrm>
            <a:off x="7324015" y="1573653"/>
            <a:ext cx="4762914" cy="98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46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46087D2-BC86-4640-9774-FB47CD1BD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8" y="646933"/>
            <a:ext cx="3345098" cy="12655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217D057-45A9-4953-AC24-A9CDE8086D79}"/>
              </a:ext>
            </a:extLst>
          </p:cNvPr>
          <p:cNvSpPr/>
          <p:nvPr/>
        </p:nvSpPr>
        <p:spPr>
          <a:xfrm>
            <a:off x="435910" y="328139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知识点：矩阵的谱分解</a:t>
            </a:r>
            <a:endParaRPr lang="en-US" altLang="zh-CN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9D8BA9-0A9D-4958-9C9E-1B7C94E9F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04" y="2046613"/>
            <a:ext cx="4341080" cy="17712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724D478-0605-46B4-9030-06D271E28EC7}"/>
              </a:ext>
            </a:extLst>
          </p:cNvPr>
          <p:cNvSpPr txBox="1"/>
          <p:nvPr/>
        </p:nvSpPr>
        <p:spPr>
          <a:xfrm>
            <a:off x="435910" y="20466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解：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E2566E-0ACA-4471-97FC-48097595A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31" y="3817908"/>
            <a:ext cx="3960738" cy="28298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AC546A-F7D1-410E-BBDC-8D421D1C7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032" y="233195"/>
            <a:ext cx="3380885" cy="2699065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5BA5104-0230-409C-BB2C-7475F5D87992}"/>
              </a:ext>
            </a:extLst>
          </p:cNvPr>
          <p:cNvCxnSpPr/>
          <p:nvPr/>
        </p:nvCxnSpPr>
        <p:spPr>
          <a:xfrm>
            <a:off x="6096000" y="196402"/>
            <a:ext cx="0" cy="6465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1519C70F-64E8-4A2D-BC47-3349D4EA4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287" y="2990340"/>
            <a:ext cx="4432374" cy="126555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F62B397-CA0A-4165-A3BB-B429433A67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7246" y="4451363"/>
            <a:ext cx="3852514" cy="131682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A309C34-9CA4-4ADC-ABE4-DDFE11497BBA}"/>
              </a:ext>
            </a:extLst>
          </p:cNvPr>
          <p:cNvSpPr txBox="1"/>
          <p:nvPr/>
        </p:nvSpPr>
        <p:spPr>
          <a:xfrm>
            <a:off x="6550817" y="43504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解：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9B804AD-BCF2-4FFC-AF4A-45F45433457B}"/>
              </a:ext>
            </a:extLst>
          </p:cNvPr>
          <p:cNvSpPr/>
          <p:nvPr/>
        </p:nvSpPr>
        <p:spPr>
          <a:xfrm>
            <a:off x="-1" y="0"/>
            <a:ext cx="568800" cy="328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4-2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336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217D057-45A9-4953-AC24-A9CDE8086D79}"/>
              </a:ext>
            </a:extLst>
          </p:cNvPr>
          <p:cNvSpPr/>
          <p:nvPr/>
        </p:nvSpPr>
        <p:spPr>
          <a:xfrm>
            <a:off x="435910" y="328139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知识点：矩阵的谱分解</a:t>
            </a:r>
            <a:endParaRPr lang="en-US" altLang="zh-CN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724D478-0605-46B4-9030-06D271E28EC7}"/>
              </a:ext>
            </a:extLst>
          </p:cNvPr>
          <p:cNvSpPr txBox="1"/>
          <p:nvPr/>
        </p:nvSpPr>
        <p:spPr>
          <a:xfrm>
            <a:off x="435910" y="20466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解：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5BA5104-0230-409C-BB2C-7475F5D87992}"/>
              </a:ext>
            </a:extLst>
          </p:cNvPr>
          <p:cNvCxnSpPr/>
          <p:nvPr/>
        </p:nvCxnSpPr>
        <p:spPr>
          <a:xfrm>
            <a:off x="6096000" y="196402"/>
            <a:ext cx="0" cy="6465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8F62B397-CA0A-4165-A3BB-B429433A6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41" y="2112179"/>
            <a:ext cx="3852514" cy="13168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CAC2F73-AE14-42E3-9142-B34AF46B3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33" y="644650"/>
            <a:ext cx="4432374" cy="12655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BFEC2E9-7B9D-4F7F-B9E5-5D755368F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385" y="3381799"/>
            <a:ext cx="3588269" cy="25182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FCDEC9C-DE2D-41B1-8541-153A5824F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837" y="486306"/>
            <a:ext cx="3627979" cy="228428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7B99D1B-B43C-4C03-A7B4-1082409D8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2347" y="2826393"/>
            <a:ext cx="2962560" cy="215773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EDE9F18-A7A6-4E18-9D3D-E37B144F0332}"/>
              </a:ext>
            </a:extLst>
          </p:cNvPr>
          <p:cNvSpPr/>
          <p:nvPr/>
        </p:nvSpPr>
        <p:spPr>
          <a:xfrm>
            <a:off x="-1" y="0"/>
            <a:ext cx="568800" cy="328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4-2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496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1186A29-2B51-40C6-9C41-F90073197E21}"/>
              </a:ext>
            </a:extLst>
          </p:cNvPr>
          <p:cNvSpPr txBox="1"/>
          <p:nvPr/>
        </p:nvSpPr>
        <p:spPr>
          <a:xfrm>
            <a:off x="435910" y="1296920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2019-2020 </a:t>
            </a:r>
            <a:r>
              <a:rPr lang="zh-CN" altLang="en-US" b="1" dirty="0"/>
              <a:t>第二学期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6C9B75D-3A95-45B3-9B0D-7CC0C662B115}"/>
              </a:ext>
            </a:extLst>
          </p:cNvPr>
          <p:cNvSpPr txBox="1"/>
          <p:nvPr/>
        </p:nvSpPr>
        <p:spPr>
          <a:xfrm>
            <a:off x="435910" y="2325029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2018-2019 </a:t>
            </a:r>
            <a:r>
              <a:rPr lang="zh-CN" altLang="en-US" b="1" dirty="0"/>
              <a:t>第二学期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32C8BA-E98F-4F77-A393-6FCBBE086CF9}"/>
              </a:ext>
            </a:extLst>
          </p:cNvPr>
          <p:cNvSpPr txBox="1"/>
          <p:nvPr/>
        </p:nvSpPr>
        <p:spPr>
          <a:xfrm>
            <a:off x="435910" y="3322461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2020-2021 </a:t>
            </a:r>
            <a:r>
              <a:rPr lang="zh-CN" altLang="en-US" b="1" dirty="0"/>
              <a:t>第一学期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6B02D1D-055C-4F24-B363-BA4B3316F8FB}"/>
              </a:ext>
            </a:extLst>
          </p:cNvPr>
          <p:cNvSpPr txBox="1"/>
          <p:nvPr/>
        </p:nvSpPr>
        <p:spPr>
          <a:xfrm>
            <a:off x="435910" y="4742041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2015-2016 </a:t>
            </a:r>
            <a:r>
              <a:rPr lang="zh-CN" altLang="en-US" b="1" dirty="0"/>
              <a:t>第一学期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0F5313-99BA-48C1-AB3D-4EA7ADCDCBA5}"/>
              </a:ext>
            </a:extLst>
          </p:cNvPr>
          <p:cNvSpPr txBox="1"/>
          <p:nvPr/>
        </p:nvSpPr>
        <p:spPr>
          <a:xfrm>
            <a:off x="435910" y="5942374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2015-2014 </a:t>
            </a:r>
            <a:r>
              <a:rPr lang="zh-CN" altLang="en-US" b="1" dirty="0"/>
              <a:t>第一学期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9F7EC32-6ADD-4FF3-A1FE-139947CE2883}"/>
              </a:ext>
            </a:extLst>
          </p:cNvPr>
          <p:cNvSpPr txBox="1"/>
          <p:nvPr/>
        </p:nvSpPr>
        <p:spPr>
          <a:xfrm>
            <a:off x="2989147" y="12969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没考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C73F8AC-394E-4A19-982D-F14396548200}"/>
              </a:ext>
            </a:extLst>
          </p:cNvPr>
          <p:cNvSpPr/>
          <p:nvPr/>
        </p:nvSpPr>
        <p:spPr>
          <a:xfrm>
            <a:off x="435910" y="328139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知识点：矩阵范数</a:t>
            </a:r>
            <a:endParaRPr lang="en-US" altLang="zh-CN" b="1" dirty="0"/>
          </a:p>
          <a:p>
            <a:r>
              <a:rPr lang="zh-CN" altLang="en-US" b="1" dirty="0"/>
              <a:t>考察程度：几乎必考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8669765-4979-4452-9E25-5FC932BE2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364" y="3051657"/>
            <a:ext cx="4694327" cy="128027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FB36EC4-9F08-49D8-9FD6-2C38D638A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364" y="4438032"/>
            <a:ext cx="3337849" cy="139458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F8A072A-A96D-430D-82CE-DF077C4DD007}"/>
              </a:ext>
            </a:extLst>
          </p:cNvPr>
          <p:cNvSpPr txBox="1"/>
          <p:nvPr/>
        </p:nvSpPr>
        <p:spPr>
          <a:xfrm>
            <a:off x="2989147" y="59177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没考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5BDAE1B-89C9-4405-AEF8-E339172F1FC6}"/>
              </a:ext>
            </a:extLst>
          </p:cNvPr>
          <p:cNvSpPr/>
          <p:nvPr/>
        </p:nvSpPr>
        <p:spPr>
          <a:xfrm>
            <a:off x="0" y="0"/>
            <a:ext cx="568960" cy="32813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5-1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AB304B4-01F1-4397-894C-265471974A9B}"/>
              </a:ext>
            </a:extLst>
          </p:cNvPr>
          <p:cNvSpPr txBox="1"/>
          <p:nvPr/>
        </p:nvSpPr>
        <p:spPr>
          <a:xfrm>
            <a:off x="7491691" y="1140328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2021-2022 </a:t>
            </a:r>
            <a:r>
              <a:rPr lang="zh-CN" altLang="en-US" b="1" dirty="0"/>
              <a:t>第二学期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4E9D401-4289-4F54-9CC5-74100215D3B4}"/>
              </a:ext>
            </a:extLst>
          </p:cNvPr>
          <p:cNvSpPr txBox="1"/>
          <p:nvPr/>
        </p:nvSpPr>
        <p:spPr>
          <a:xfrm>
            <a:off x="7491691" y="2953129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2021-2022 </a:t>
            </a:r>
            <a:r>
              <a:rPr lang="zh-CN" altLang="en-US" b="1" dirty="0"/>
              <a:t>第一学期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19EB8A5-A1BB-40A3-8F83-E988C53F5B18}"/>
              </a:ext>
            </a:extLst>
          </p:cNvPr>
          <p:cNvSpPr txBox="1"/>
          <p:nvPr/>
        </p:nvSpPr>
        <p:spPr>
          <a:xfrm>
            <a:off x="7491691" y="4864458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2019-2020 </a:t>
            </a:r>
            <a:r>
              <a:rPr lang="zh-CN" altLang="en-US" b="1" dirty="0"/>
              <a:t>第一学期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AF9A79-2B35-4DFA-B979-874F6BF7C6F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7539691" y="3718010"/>
            <a:ext cx="4400758" cy="7508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0BC21CC-1611-45A6-B722-26D12AA4CA4A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7491691" y="5537606"/>
            <a:ext cx="4645326" cy="7808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6C5ADA-0614-4637-84D9-6C73C700A7D4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</a:blip>
          <a:stretch>
            <a:fillRect/>
          </a:stretch>
        </p:blipFill>
        <p:spPr>
          <a:xfrm>
            <a:off x="6968622" y="1716125"/>
            <a:ext cx="5223378" cy="8609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0CB26A3-BFD4-4292-83D8-DC7315A0F2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0099" y="1833160"/>
            <a:ext cx="4527633" cy="111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40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BFE355C-70E0-45C6-B8BF-88D5277E5AC3}"/>
              </a:ext>
            </a:extLst>
          </p:cNvPr>
          <p:cNvSpPr/>
          <p:nvPr/>
        </p:nvSpPr>
        <p:spPr>
          <a:xfrm>
            <a:off x="435910" y="32813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知识点：矩阵范数</a:t>
            </a:r>
            <a:endParaRPr lang="en-US" altLang="zh-CN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1E4962-16C2-496F-B35E-331CE1EF91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4"/>
          <a:stretch/>
        </p:blipFill>
        <p:spPr>
          <a:xfrm>
            <a:off x="489397" y="1093960"/>
            <a:ext cx="5201112" cy="15309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323915-1994-4ADE-AD23-5FDBDF4FA6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7"/>
          <a:stretch/>
        </p:blipFill>
        <p:spPr>
          <a:xfrm>
            <a:off x="489397" y="2618202"/>
            <a:ext cx="4984122" cy="16334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1CC66B-3F19-4A35-A474-576C5CF382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4"/>
          <a:stretch/>
        </p:blipFill>
        <p:spPr>
          <a:xfrm>
            <a:off x="489397" y="4275365"/>
            <a:ext cx="6309413" cy="10909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1B13F42-DBDD-4168-9AF2-01C9D944FD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86" t="-569" r="1380" b="569"/>
          <a:stretch/>
        </p:blipFill>
        <p:spPr>
          <a:xfrm>
            <a:off x="435910" y="5523600"/>
            <a:ext cx="3088340" cy="100056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166B7B4-6F1B-44DA-A408-B614052785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281" y="328139"/>
            <a:ext cx="3957933" cy="165365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59480FB-C717-456C-BD15-1F58E7ECE23A}"/>
              </a:ext>
            </a:extLst>
          </p:cNvPr>
          <p:cNvSpPr txBox="1"/>
          <p:nvPr/>
        </p:nvSpPr>
        <p:spPr>
          <a:xfrm>
            <a:off x="6423281" y="18594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解：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7CDF2D3-DB8B-4781-BB58-ED2BCD94A962}"/>
                  </a:ext>
                </a:extLst>
              </p:cNvPr>
              <p:cNvSpPr txBox="1"/>
              <p:nvPr/>
            </p:nvSpPr>
            <p:spPr>
              <a:xfrm>
                <a:off x="6959796" y="1920788"/>
                <a:ext cx="4090277" cy="2496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sz="1400" dirty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15,15,15</m:t>
                            </m:r>
                          </m:e>
                        </m:d>
                      </m:e>
                    </m:func>
                    <m: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=15 </m:t>
                    </m:r>
                  </m:oMath>
                </a14:m>
                <a:r>
                  <a:rPr lang="en-US" altLang="zh-CN" sz="1400" b="0" dirty="0"/>
                  <a:t>(</a:t>
                </a:r>
                <a:r>
                  <a:rPr lang="zh-CN" altLang="en-US" sz="1400" b="0" dirty="0"/>
                  <a:t>列和</a:t>
                </a:r>
                <a:r>
                  <a:rPr lang="en-US" altLang="zh-CN" sz="1400" b="0" dirty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zh-CN" altLang="en-US" sz="14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sz="1400" dirty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zh-CN" altLang="en-US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15,15,15</m:t>
                            </m:r>
                          </m:e>
                        </m:d>
                      </m:e>
                    </m:func>
                    <m: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=15</m:t>
                    </m:r>
                  </m:oMath>
                </a14:m>
                <a:r>
                  <a:rPr lang="en-US" altLang="zh-CN" sz="1400" b="0" dirty="0"/>
                  <a:t> (</a:t>
                </a:r>
                <a:r>
                  <a:rPr lang="zh-CN" altLang="en-US" sz="1400" dirty="0"/>
                  <a:t>行</a:t>
                </a:r>
                <a:r>
                  <a:rPr lang="zh-CN" altLang="en-US" sz="1400" b="0" dirty="0"/>
                  <a:t>和</a:t>
                </a:r>
                <a:r>
                  <a:rPr lang="en-US" altLang="zh-CN" sz="1400" b="0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59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77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59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107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59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77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59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89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1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zh-CN" alt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=0</a:t>
                </a:r>
                <a:r>
                  <a:rPr lang="zh-CN" altLang="en-US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计算有</a:t>
                </a:r>
                <a:endParaRPr lang="en-US" altLang="zh-CN" sz="14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225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48</m:t>
                      </m:r>
                      <m:r>
                        <a:rPr lang="zh-CN" altLang="en-US" sz="140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altLang="zh-CN" sz="14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sz="1400" dirty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US" altLang="zh-CN" sz="1400" b="0" i="0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rad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 i="1"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285</m:t>
                          </m:r>
                        </m:e>
                      </m:rad>
                    </m:oMath>
                  </m:oMathPara>
                </a14:m>
                <a:endParaRPr lang="en-US" altLang="zh-CN" sz="14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7CDF2D3-DB8B-4781-BB58-ED2BCD94A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796" y="1920788"/>
                <a:ext cx="4090277" cy="2496004"/>
              </a:xfrm>
              <a:prstGeom prst="rect">
                <a:avLst/>
              </a:prstGeom>
              <a:blipFill>
                <a:blip r:embed="rId7"/>
                <a:stretch>
                  <a:fillRect t="-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>
            <a:extLst>
              <a:ext uri="{FF2B5EF4-FFF2-40B4-BE49-F238E27FC236}">
                <a16:creationId xmlns:a16="http://schemas.microsoft.com/office/drawing/2014/main" id="{355EDD2B-B741-4877-A08D-6ACB1E82E634}"/>
              </a:ext>
            </a:extLst>
          </p:cNvPr>
          <p:cNvSpPr/>
          <p:nvPr/>
        </p:nvSpPr>
        <p:spPr>
          <a:xfrm>
            <a:off x="-1" y="0"/>
            <a:ext cx="568800" cy="328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5-1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3D21700-A38E-485F-B61B-2AEE02B7CA63}"/>
              </a:ext>
            </a:extLst>
          </p:cNvPr>
          <p:cNvSpPr txBox="1"/>
          <p:nvPr/>
        </p:nvSpPr>
        <p:spPr>
          <a:xfrm>
            <a:off x="3815922" y="2074896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实数是绝对值，复数是模长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3F2444C-395D-4EE2-A076-6C52536D5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6632" y="2395532"/>
            <a:ext cx="2370025" cy="708721"/>
          </a:xfrm>
          <a:prstGeom prst="rect">
            <a:avLst/>
          </a:prstGeom>
        </p:spPr>
      </p:pic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D58043ED-DA8D-4BF5-82DB-83CEF1C851C9}"/>
              </a:ext>
            </a:extLst>
          </p:cNvPr>
          <p:cNvSpPr/>
          <p:nvPr/>
        </p:nvSpPr>
        <p:spPr>
          <a:xfrm>
            <a:off x="4052964" y="1337375"/>
            <a:ext cx="2358481" cy="1684061"/>
          </a:xfrm>
          <a:custGeom>
            <a:avLst/>
            <a:gdLst>
              <a:gd name="connsiteX0" fmla="*/ 0 w 2358481"/>
              <a:gd name="connsiteY0" fmla="*/ 446266 h 1684061"/>
              <a:gd name="connsiteX1" fmla="*/ 1531620 w 2358481"/>
              <a:gd name="connsiteY1" fmla="*/ 57646 h 1684061"/>
              <a:gd name="connsiteX2" fmla="*/ 2346960 w 2358481"/>
              <a:gd name="connsiteY2" fmla="*/ 1543546 h 1684061"/>
              <a:gd name="connsiteX3" fmla="*/ 1935480 w 2358481"/>
              <a:gd name="connsiteY3" fmla="*/ 1535926 h 16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8481" h="1684061">
                <a:moveTo>
                  <a:pt x="0" y="446266"/>
                </a:moveTo>
                <a:cubicBezTo>
                  <a:pt x="570230" y="160516"/>
                  <a:pt x="1140460" y="-125234"/>
                  <a:pt x="1531620" y="57646"/>
                </a:cubicBezTo>
                <a:cubicBezTo>
                  <a:pt x="1922780" y="240526"/>
                  <a:pt x="2279650" y="1297166"/>
                  <a:pt x="2346960" y="1543546"/>
                </a:cubicBezTo>
                <a:cubicBezTo>
                  <a:pt x="2414270" y="1789926"/>
                  <a:pt x="2174875" y="1662926"/>
                  <a:pt x="1935480" y="1535926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151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3E0A2F-93A1-42B2-B3B3-BDA05FDD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279"/>
            <a:ext cx="7188200" cy="691515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BIT《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矩阵分析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》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试题观察 复习指南目录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D68411-369F-459A-BDAF-5178B1B50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7"/>
            <a:ext cx="10515600" cy="5588000"/>
          </a:xfrm>
        </p:spPr>
        <p:txBody>
          <a:bodyPr>
            <a:normAutofit fontScale="70000" lnSpcReduction="20000"/>
          </a:bodyPr>
          <a:lstStyle/>
          <a:p>
            <a:r>
              <a:rPr kumimoji="1"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线性空间与线性变换（</a:t>
            </a:r>
            <a:r>
              <a:rPr kumimoji="1"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kumimoji="1"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kumimoji="1"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求向量在给定基下的坐标（</a:t>
            </a:r>
            <a:r>
              <a:rPr kumimoji="1"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1-1</a:t>
            </a:r>
            <a:r>
              <a:rPr kumimoji="1"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 ；基变换与坐标变换（</a:t>
            </a:r>
            <a:r>
              <a:rPr kumimoji="1"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1-1</a:t>
            </a:r>
            <a:r>
              <a:rPr kumimoji="1"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 ；值域与核（</a:t>
            </a:r>
            <a:r>
              <a:rPr kumimoji="1"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1-1</a:t>
            </a:r>
            <a:r>
              <a:rPr kumimoji="1"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）；线性变换的矩阵表示（</a:t>
            </a:r>
            <a:r>
              <a:rPr kumimoji="1"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1-1</a:t>
            </a:r>
            <a:r>
              <a:rPr kumimoji="1"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kumimoji="1"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kumimoji="1"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L</a:t>
            </a:r>
            <a:r>
              <a:rPr kumimoji="1" lang="en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amda</a:t>
            </a:r>
            <a:r>
              <a:rPr kumimoji="1"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矩阵与</a:t>
            </a:r>
            <a:r>
              <a:rPr kumimoji="1" lang="en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Jordan</a:t>
            </a:r>
            <a:r>
              <a:rPr kumimoji="1"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标准型（</a:t>
            </a:r>
            <a:r>
              <a:rPr kumimoji="1"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kumimoji="1"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kumimoji="1"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不变因子、行列式因子、初等因子（</a:t>
            </a:r>
            <a:r>
              <a:rPr kumimoji="1"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2-1</a:t>
            </a:r>
            <a:r>
              <a:rPr kumimoji="1"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）；求</a:t>
            </a:r>
            <a:r>
              <a:rPr kumimoji="1"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Jordan</a:t>
            </a:r>
            <a:r>
              <a:rPr kumimoji="1"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标准型（</a:t>
            </a:r>
            <a:r>
              <a:rPr kumimoji="1"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2-2</a:t>
            </a:r>
            <a:r>
              <a:rPr kumimoji="1"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kumimoji="1"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；求相似变换矩阵</a:t>
            </a:r>
            <a:r>
              <a:rPr kumimoji="1"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P</a:t>
            </a:r>
            <a:endParaRPr kumimoji="1"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内积空间、正规矩阵、</a:t>
            </a:r>
            <a:r>
              <a:rPr lang="en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Hermite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矩阵（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kumimoji="1" lang="zh-CN" altLang="en-US" sz="2100" dirty="0">
                <a:latin typeface="华文中宋" panose="02010600040101010101" pitchFamily="2" charset="-122"/>
                <a:ea typeface="华文中宋" panose="02010600040101010101" pitchFamily="2" charset="-122"/>
              </a:rPr>
              <a:t>正交化、酉矩阵与正交矩阵、</a:t>
            </a:r>
            <a:r>
              <a:rPr kumimoji="1"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Hermite</a:t>
            </a:r>
            <a:r>
              <a:rPr kumimoji="1"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二次型（</a:t>
            </a:r>
            <a:r>
              <a:rPr kumimoji="1"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3-1</a:t>
            </a:r>
            <a:r>
              <a:rPr kumimoji="1"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）、</a:t>
            </a:r>
            <a:r>
              <a:rPr kumimoji="1"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Hermite</a:t>
            </a:r>
            <a:r>
              <a:rPr kumimoji="1"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的证明（</a:t>
            </a:r>
            <a:r>
              <a:rPr kumimoji="1"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3-2</a:t>
            </a:r>
            <a:r>
              <a:rPr kumimoji="1"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矩阵分解（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奇异值分解（</a:t>
            </a:r>
            <a:r>
              <a:rPr kumimoji="1"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4-1</a:t>
            </a:r>
            <a:r>
              <a:rPr kumimoji="1"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）、谱分解（</a:t>
            </a:r>
            <a:r>
              <a:rPr kumimoji="1"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4-2</a:t>
            </a:r>
            <a:r>
              <a:rPr kumimoji="1"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kumimoji="1"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kumimoji="1"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范数、序列、级数（</a:t>
            </a:r>
            <a:r>
              <a:rPr kumimoji="1"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kumimoji="1"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kumimoji="1"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矩阵范数（</a:t>
            </a:r>
            <a:r>
              <a:rPr kumimoji="1"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5-1</a:t>
            </a:r>
            <a:r>
              <a:rPr kumimoji="1"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 ；矩阵范数的证明（</a:t>
            </a:r>
            <a:r>
              <a:rPr kumimoji="1"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5-2</a:t>
            </a:r>
            <a:r>
              <a:rPr kumimoji="1"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）；矩阵幂级数（矩阵谱半径）（</a:t>
            </a:r>
            <a:r>
              <a:rPr kumimoji="1"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5-3</a:t>
            </a:r>
            <a:r>
              <a:rPr kumimoji="1"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kumimoji="1"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kumimoji="1"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矩阵函数（</a:t>
            </a:r>
            <a:r>
              <a:rPr kumimoji="1"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6</a:t>
            </a:r>
            <a:r>
              <a:rPr kumimoji="1"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kumimoji="1"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矩阵函数（矩阵函数的</a:t>
            </a:r>
            <a:r>
              <a:rPr kumimoji="1"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Jordan/</a:t>
            </a:r>
            <a:r>
              <a:rPr kumimoji="1"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多项式求法）（</a:t>
            </a:r>
            <a:r>
              <a:rPr kumimoji="1"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6-1</a:t>
            </a:r>
            <a:r>
              <a:rPr kumimoji="1"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）；求最小多项式（</a:t>
            </a:r>
            <a:r>
              <a:rPr kumimoji="1"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6-2</a:t>
            </a:r>
            <a:r>
              <a:rPr kumimoji="1"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</a:p>
          <a:p>
            <a:pPr>
              <a:lnSpc>
                <a:spcPct val="100000"/>
              </a:lnSpc>
            </a:pPr>
            <a:r>
              <a:rPr kumimoji="1"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函数矩阵（</a:t>
            </a:r>
            <a:r>
              <a:rPr kumimoji="1"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7</a:t>
            </a:r>
            <a:r>
              <a:rPr kumimoji="1"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kumimoji="1"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kumimoji="1" lang="zh-CN" altLang="en-US" sz="2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矩阵求导、矩阵积分（</a:t>
            </a:r>
            <a:r>
              <a:rPr kumimoji="1" lang="en-US" altLang="zh-CN" sz="2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7-1</a:t>
            </a:r>
            <a:r>
              <a:rPr kumimoji="1" lang="zh-CN" altLang="en-US" sz="2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kumimoji="1" lang="en-US" altLang="zh-CN" sz="21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00000"/>
              </a:lnSpc>
            </a:pPr>
            <a:r>
              <a:rPr kumimoji="1"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广义逆矩阵（</a:t>
            </a:r>
            <a:r>
              <a:rPr kumimoji="1"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8</a:t>
            </a:r>
            <a:r>
              <a:rPr kumimoji="1"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kumimoji="1"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kumimoji="1" lang="zh-CN" altLang="en-US" sz="2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求</a:t>
            </a:r>
            <a:r>
              <a:rPr kumimoji="1" lang="en-US" altLang="zh-CN" sz="2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A+</a:t>
            </a:r>
            <a:r>
              <a:rPr kumimoji="1" lang="zh-CN" altLang="en-US" sz="2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；求最佳最小二乘解（</a:t>
            </a:r>
            <a:r>
              <a:rPr kumimoji="1" lang="en-US" altLang="zh-CN" sz="2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8-1</a:t>
            </a:r>
            <a:r>
              <a:rPr kumimoji="1" lang="zh-CN" altLang="en-US" sz="2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kumimoji="1" lang="en-US" altLang="zh-CN" sz="21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00000"/>
              </a:lnSpc>
            </a:pPr>
            <a:r>
              <a:rPr kumimoji="1" lang="zh-CN" altLang="en-US" sz="2900" dirty="0">
                <a:latin typeface="华文中宋" panose="02010600040101010101" pitchFamily="2" charset="-122"/>
                <a:ea typeface="华文中宋" panose="02010600040101010101" pitchFamily="2" charset="-122"/>
              </a:rPr>
              <a:t>其他（</a:t>
            </a:r>
            <a:r>
              <a:rPr kumimoji="1" lang="en-US" altLang="zh-CN" sz="2900" dirty="0">
                <a:latin typeface="华文中宋" panose="02010600040101010101" pitchFamily="2" charset="-122"/>
                <a:ea typeface="华文中宋" panose="02010600040101010101" pitchFamily="2" charset="-122"/>
              </a:rPr>
              <a:t>9</a:t>
            </a:r>
            <a:r>
              <a:rPr kumimoji="1" lang="zh-CN" altLang="en-US" sz="29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kumimoji="1"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467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1186A29-2B51-40C6-9C41-F90073197E21}"/>
              </a:ext>
            </a:extLst>
          </p:cNvPr>
          <p:cNvSpPr txBox="1"/>
          <p:nvPr/>
        </p:nvSpPr>
        <p:spPr>
          <a:xfrm>
            <a:off x="435910" y="1296920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2019-2020 </a:t>
            </a:r>
            <a:r>
              <a:rPr lang="zh-CN" altLang="en-US" b="1" dirty="0"/>
              <a:t>第二学期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6C9B75D-3A95-45B3-9B0D-7CC0C662B115}"/>
              </a:ext>
            </a:extLst>
          </p:cNvPr>
          <p:cNvSpPr txBox="1"/>
          <p:nvPr/>
        </p:nvSpPr>
        <p:spPr>
          <a:xfrm>
            <a:off x="435910" y="2589722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2018-2019 </a:t>
            </a:r>
            <a:r>
              <a:rPr lang="zh-CN" altLang="en-US" b="1" dirty="0"/>
              <a:t>第二学期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32C8BA-E98F-4F77-A393-6FCBBE086CF9}"/>
              </a:ext>
            </a:extLst>
          </p:cNvPr>
          <p:cNvSpPr txBox="1"/>
          <p:nvPr/>
        </p:nvSpPr>
        <p:spPr>
          <a:xfrm>
            <a:off x="435910" y="3675383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2020-2021 </a:t>
            </a:r>
            <a:r>
              <a:rPr lang="zh-CN" altLang="en-US" b="1" dirty="0"/>
              <a:t>第一学期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6B02D1D-055C-4F24-B363-BA4B3316F8FB}"/>
              </a:ext>
            </a:extLst>
          </p:cNvPr>
          <p:cNvSpPr txBox="1"/>
          <p:nvPr/>
        </p:nvSpPr>
        <p:spPr>
          <a:xfrm>
            <a:off x="435910" y="5345139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2015-2016 </a:t>
            </a:r>
            <a:r>
              <a:rPr lang="zh-CN" altLang="en-US" b="1" dirty="0"/>
              <a:t>第一学期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0F5313-99BA-48C1-AB3D-4EA7ADCDCBA5}"/>
              </a:ext>
            </a:extLst>
          </p:cNvPr>
          <p:cNvSpPr txBox="1"/>
          <p:nvPr/>
        </p:nvSpPr>
        <p:spPr>
          <a:xfrm>
            <a:off x="435910" y="5883076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2015-2014 </a:t>
            </a:r>
            <a:r>
              <a:rPr lang="zh-CN" altLang="en-US" b="1" dirty="0"/>
              <a:t>第一学期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C73F8AC-394E-4A19-982D-F14396548200}"/>
              </a:ext>
            </a:extLst>
          </p:cNvPr>
          <p:cNvSpPr/>
          <p:nvPr/>
        </p:nvSpPr>
        <p:spPr>
          <a:xfrm>
            <a:off x="435910" y="328139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知识点：矩阵范数相关证明</a:t>
            </a:r>
            <a:endParaRPr lang="en-US" altLang="zh-CN" b="1" dirty="0"/>
          </a:p>
          <a:p>
            <a:r>
              <a:rPr lang="zh-CN" altLang="en-US" b="1" dirty="0"/>
              <a:t>考察程度：几乎必考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F8A072A-A96D-430D-82CE-DF077C4DD007}"/>
              </a:ext>
            </a:extLst>
          </p:cNvPr>
          <p:cNvSpPr txBox="1"/>
          <p:nvPr/>
        </p:nvSpPr>
        <p:spPr>
          <a:xfrm>
            <a:off x="3345893" y="53451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没考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A7EA9C5-84A1-4EE2-A04E-C834FEC92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693" y="1424264"/>
            <a:ext cx="4142301" cy="12892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82A8496-82A3-4B26-A8A9-DF5EA1C25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85" y="5883076"/>
            <a:ext cx="4793058" cy="4761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EEBE25-17B5-438D-82C4-BCC0D7596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78" y="3080739"/>
            <a:ext cx="5395428" cy="4877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F926EB8-D1B0-4C5A-8F30-C6524737B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986" y="3828665"/>
            <a:ext cx="4312008" cy="131487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BCE2CF6-5863-4028-A0BF-B12A2974DE64}"/>
              </a:ext>
            </a:extLst>
          </p:cNvPr>
          <p:cNvSpPr/>
          <p:nvPr/>
        </p:nvSpPr>
        <p:spPr>
          <a:xfrm>
            <a:off x="0" y="0"/>
            <a:ext cx="568960" cy="32813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5-2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0D1CA8B-776B-4CA6-AAF2-D8EDFA419B6C}"/>
              </a:ext>
            </a:extLst>
          </p:cNvPr>
          <p:cNvSpPr txBox="1"/>
          <p:nvPr/>
        </p:nvSpPr>
        <p:spPr>
          <a:xfrm>
            <a:off x="7491691" y="1140328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2021-2022 </a:t>
            </a:r>
            <a:r>
              <a:rPr lang="zh-CN" altLang="en-US" b="1" dirty="0"/>
              <a:t>第二学期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7D25164-F4CD-4BEE-9386-0DABF8AA1EF4}"/>
              </a:ext>
            </a:extLst>
          </p:cNvPr>
          <p:cNvSpPr txBox="1"/>
          <p:nvPr/>
        </p:nvSpPr>
        <p:spPr>
          <a:xfrm>
            <a:off x="7491691" y="1934462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2021-2022 </a:t>
            </a:r>
            <a:r>
              <a:rPr lang="zh-CN" altLang="en-US" b="1" dirty="0"/>
              <a:t>第一学期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4257F40-328B-4518-A4D5-2B9B30CEB55C}"/>
              </a:ext>
            </a:extLst>
          </p:cNvPr>
          <p:cNvSpPr txBox="1"/>
          <p:nvPr/>
        </p:nvSpPr>
        <p:spPr>
          <a:xfrm>
            <a:off x="7491691" y="4447366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2019-2020 </a:t>
            </a:r>
            <a:r>
              <a:rPr lang="zh-CN" altLang="en-US" b="1" dirty="0"/>
              <a:t>第一学期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76A0A56-3A6D-4B31-8925-8ECA881FE38F}"/>
              </a:ext>
            </a:extLst>
          </p:cNvPr>
          <p:cNvSpPr txBox="1"/>
          <p:nvPr/>
        </p:nvSpPr>
        <p:spPr>
          <a:xfrm>
            <a:off x="7491691" y="15251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没考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214C6D-0A9F-46DE-8599-6695319EC15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36008" y="4797142"/>
            <a:ext cx="4773007" cy="9999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25BAB48-9E7D-4060-95EE-7A96B892BDC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50000"/>
          </a:blip>
          <a:srcRect r="5260"/>
          <a:stretch/>
        </p:blipFill>
        <p:spPr>
          <a:xfrm>
            <a:off x="7159461" y="2410634"/>
            <a:ext cx="4635794" cy="194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58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66C8084-CF11-4E7F-BD59-2515811E8B5F}"/>
              </a:ext>
            </a:extLst>
          </p:cNvPr>
          <p:cNvSpPr/>
          <p:nvPr/>
        </p:nvSpPr>
        <p:spPr>
          <a:xfrm>
            <a:off x="435910" y="328139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知识点：矩阵范数（年年就喜欢考这几道）</a:t>
            </a:r>
            <a:endParaRPr lang="en-US" altLang="zh-CN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032E9C-21D8-46F0-966E-49D753BA6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98" y="1380762"/>
            <a:ext cx="5793890" cy="41463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0ED89C-68FF-4FC3-8F69-35432D57E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414" y="1401356"/>
            <a:ext cx="5711513" cy="412574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609EEAC-2E1F-458C-80EB-F437E091E88A}"/>
              </a:ext>
            </a:extLst>
          </p:cNvPr>
          <p:cNvSpPr/>
          <p:nvPr/>
        </p:nvSpPr>
        <p:spPr>
          <a:xfrm>
            <a:off x="-1" y="0"/>
            <a:ext cx="568800" cy="328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5-2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91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.png">
            <a:extLst>
              <a:ext uri="{FF2B5EF4-FFF2-40B4-BE49-F238E27FC236}">
                <a16:creationId xmlns:a16="http://schemas.microsoft.com/office/drawing/2014/main" id="{95BA8C01-01A2-4110-9449-990CB9C1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332" y="697471"/>
            <a:ext cx="5749793" cy="574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.png">
            <a:extLst>
              <a:ext uri="{FF2B5EF4-FFF2-40B4-BE49-F238E27FC236}">
                <a16:creationId xmlns:a16="http://schemas.microsoft.com/office/drawing/2014/main" id="{B01A7136-F025-4028-B34F-1276F1ABA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7" y="812617"/>
            <a:ext cx="4866622" cy="152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2FF4F7A-EAAD-4D7B-BB0D-104D34E9609C}"/>
              </a:ext>
            </a:extLst>
          </p:cNvPr>
          <p:cNvSpPr/>
          <p:nvPr/>
        </p:nvSpPr>
        <p:spPr>
          <a:xfrm>
            <a:off x="435910" y="328139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知识点：矩阵范数（年年就喜欢考这几道）</a:t>
            </a:r>
            <a:endParaRPr lang="en-US" altLang="zh-CN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202147-7DA9-4587-9C3E-7278CC6C1602}"/>
              </a:ext>
            </a:extLst>
          </p:cNvPr>
          <p:cNvSpPr txBox="1"/>
          <p:nvPr/>
        </p:nvSpPr>
        <p:spPr>
          <a:xfrm>
            <a:off x="867532" y="5860717"/>
            <a:ext cx="437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只要考到矩阵范数证明</a:t>
            </a:r>
            <a:r>
              <a:rPr lang="en-US" altLang="zh-CN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50%</a:t>
            </a:r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概率是这道题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8C971D-D4C7-44C2-9583-F97B9C4599AD}"/>
              </a:ext>
            </a:extLst>
          </p:cNvPr>
          <p:cNvSpPr/>
          <p:nvPr/>
        </p:nvSpPr>
        <p:spPr>
          <a:xfrm>
            <a:off x="-1" y="0"/>
            <a:ext cx="568800" cy="328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5-2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153A2A5-83EE-4C33-B2BC-489F3DB1F99F}"/>
              </a:ext>
            </a:extLst>
          </p:cNvPr>
          <p:cNvCxnSpPr/>
          <p:nvPr/>
        </p:nvCxnSpPr>
        <p:spPr>
          <a:xfrm>
            <a:off x="334306" y="6045383"/>
            <a:ext cx="543816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895B3143-210D-425B-859F-20888A760CEF}"/>
              </a:ext>
            </a:extLst>
          </p:cNvPr>
          <p:cNvSpPr/>
          <p:nvPr/>
        </p:nvSpPr>
        <p:spPr>
          <a:xfrm>
            <a:off x="284399" y="5429381"/>
            <a:ext cx="6537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二次修订</a:t>
            </a:r>
            <a:r>
              <a:rPr lang="en-US" altLang="zh-CN" b="1" dirty="0">
                <a:solidFill>
                  <a:srgbClr val="FF0000"/>
                </a:solidFill>
              </a:rPr>
              <a:t>: </a:t>
            </a:r>
            <a:r>
              <a:rPr lang="zh-CN" altLang="en-US" b="1" dirty="0">
                <a:solidFill>
                  <a:srgbClr val="FF0000"/>
                </a:solidFill>
              </a:rPr>
              <a:t>教研组换题了，你有没有听见甜司康饼在分崩离析？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962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66C8084-CF11-4E7F-BD59-2515811E8B5F}"/>
              </a:ext>
            </a:extLst>
          </p:cNvPr>
          <p:cNvSpPr/>
          <p:nvPr/>
        </p:nvSpPr>
        <p:spPr>
          <a:xfrm>
            <a:off x="435910" y="328139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知识点：矩阵范数（年年就喜欢考这几道）</a:t>
            </a:r>
            <a:endParaRPr lang="en-US" altLang="zh-CN" b="1" dirty="0"/>
          </a:p>
        </p:txBody>
      </p:sp>
      <p:pic>
        <p:nvPicPr>
          <p:cNvPr id="5121" name="Picture 1" descr="https://edu-tiku.cdn.bcebos.com/originalpic/18b8eedc1d3f5e053fce4f54f77f313c?authorization=bce-auth-v1%2Fceae51ce68104d68be6f9ad6f91bceee%2F2021-11-12T07%3A09%3A47Z%2F630720000%2F%2F876940815421ff51520edd67bb87995730181b9e9a5fd053fd650cff3de0d0a4">
            <a:extLst>
              <a:ext uri="{FF2B5EF4-FFF2-40B4-BE49-F238E27FC236}">
                <a16:creationId xmlns:a16="http://schemas.microsoft.com/office/drawing/2014/main" id="{CD14BCDD-DFA1-4420-9D6B-4ECEF0A4F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32" y="4536741"/>
            <a:ext cx="697230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https://edu-tiku.cdn.bcebos.com/originalpic/c5d2568cbb0c587e30238e901ae9a96c?authorization=bce-auth-v1%2Fceae51ce68104d68be6f9ad6f91bceee%2F2021-11-12T07%3A09%3A47Z%2F630720000%2F%2F6538be9c8fbbe35ee73c23931cca974b9fc73f9ed67093034401ee97a2ff7895">
            <a:extLst>
              <a:ext uri="{FF2B5EF4-FFF2-40B4-BE49-F238E27FC236}">
                <a16:creationId xmlns:a16="http://schemas.microsoft.com/office/drawing/2014/main" id="{905A1515-88DC-4215-9BA5-3564C4A94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32" y="3198908"/>
            <a:ext cx="6924675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edu-tiku.cdn.bcebos.com/originalpic/ae149abf41321bee49859545277ac39a?authorization=bce-auth-v1%2Fceae51ce68104d68be6f9ad6f91bceee%2F2021-11-12T07%3A09%3A47Z%2F630720000%2F%2F8edad1ea7073bb2f16d71e2a5b5ce4818b1b21bc27b2b1a4a4830bf70cb5e300">
            <a:extLst>
              <a:ext uri="{FF2B5EF4-FFF2-40B4-BE49-F238E27FC236}">
                <a16:creationId xmlns:a16="http://schemas.microsoft.com/office/drawing/2014/main" id="{A958A3AC-BA68-4076-9DC6-86E5854E7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8" y="3643987"/>
            <a:ext cx="5524500" cy="88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https://edu-tiku.cdn.bcebos.com/originalpic/43cb914627a69983402b38a56f8dec41?authorization=bce-auth-v1%2Fceae51ce68104d68be6f9ad6f91bceee%2F2021-11-12T07%3A09%3A47Z%2F630720000%2F%2Fd19dc6051762c70e4383aa2826bbe5a45be5800cf77d53fec537a5ed01db50e7">
            <a:extLst>
              <a:ext uri="{FF2B5EF4-FFF2-40B4-BE49-F238E27FC236}">
                <a16:creationId xmlns:a16="http://schemas.microsoft.com/office/drawing/2014/main" id="{C3FC6E89-02E5-49A4-B02D-745621AA4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691" y="5123087"/>
            <a:ext cx="221932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D4B1884-85B2-40F0-AC13-F8DD557809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971" y="886134"/>
            <a:ext cx="5242051" cy="1631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DB8FF22-887B-4DDC-8597-310BD77D68B7}"/>
                  </a:ext>
                </a:extLst>
              </p:cNvPr>
              <p:cNvSpPr/>
              <p:nvPr/>
            </p:nvSpPr>
            <p:spPr>
              <a:xfrm>
                <a:off x="538971" y="2789907"/>
                <a:ext cx="389100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1400" dirty="0">
                    <a:solidFill>
                      <a:srgbClr val="0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由于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zh-CN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CN" altLang="zh-CN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zh-CN" altLang="zh-CN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zh-CN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zh-CN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zh-CN" altLang="zh-CN" sz="1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𝐴𝑉</m:t>
                    </m:r>
                  </m:oMath>
                </a14:m>
                <a:r>
                  <a:rPr lang="zh-CN" altLang="zh-CN" sz="1400" dirty="0">
                    <a:solidFill>
                      <a:srgbClr val="0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zh-CN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zh-CN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zh-CN" altLang="zh-CN" sz="1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zh-CN" sz="1400" dirty="0">
                    <a:solidFill>
                      <a:srgbClr val="0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酉相似,所以它们谱相同,故</a:t>
                </a:r>
                <a:endParaRPr kumimoji="0" lang="zh-CN" altLang="zh-CN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DB8FF22-887B-4DDC-8597-310BD77D6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71" y="2789907"/>
                <a:ext cx="3891002" cy="307777"/>
              </a:xfrm>
              <a:prstGeom prst="rect">
                <a:avLst/>
              </a:prstGeom>
              <a:blipFill>
                <a:blip r:embed="rId7"/>
                <a:stretch>
                  <a:fillRect l="-469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6EE4B9D6-5025-4559-948D-165FE5E3426D}"/>
              </a:ext>
            </a:extLst>
          </p:cNvPr>
          <p:cNvSpPr/>
          <p:nvPr/>
        </p:nvSpPr>
        <p:spPr>
          <a:xfrm>
            <a:off x="538971" y="5072485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所以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8D8F7E8-BBBE-480C-A172-9BFF99ECA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2164" y="813092"/>
            <a:ext cx="5590148" cy="170462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628D73B-CDC4-43EB-B137-6817C36F3AB5}"/>
              </a:ext>
            </a:extLst>
          </p:cNvPr>
          <p:cNvSpPr txBox="1"/>
          <p:nvPr/>
        </p:nvSpPr>
        <p:spPr>
          <a:xfrm>
            <a:off x="867532" y="5860717"/>
            <a:ext cx="437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只要考到矩阵范数证明</a:t>
            </a:r>
            <a:r>
              <a:rPr lang="en-US" altLang="zh-CN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50%</a:t>
            </a:r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概率是这道题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E5817FB-58F5-48C5-A90D-E08654C9E89F}"/>
              </a:ext>
            </a:extLst>
          </p:cNvPr>
          <p:cNvSpPr txBox="1"/>
          <p:nvPr/>
        </p:nvSpPr>
        <p:spPr>
          <a:xfrm>
            <a:off x="112744" y="26052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解：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89E0844-C9BE-4072-A721-46FF0A5BC1D9}"/>
              </a:ext>
            </a:extLst>
          </p:cNvPr>
          <p:cNvSpPr/>
          <p:nvPr/>
        </p:nvSpPr>
        <p:spPr>
          <a:xfrm>
            <a:off x="-1" y="0"/>
            <a:ext cx="568800" cy="328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5-2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35D57FE-3C63-47BA-B859-F026072FC7E3}"/>
              </a:ext>
            </a:extLst>
          </p:cNvPr>
          <p:cNvCxnSpPr/>
          <p:nvPr/>
        </p:nvCxnSpPr>
        <p:spPr>
          <a:xfrm>
            <a:off x="334306" y="6045383"/>
            <a:ext cx="543816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D214D038-9BCE-4B3B-B548-5E5C462C2A47}"/>
              </a:ext>
            </a:extLst>
          </p:cNvPr>
          <p:cNvSpPr/>
          <p:nvPr/>
        </p:nvSpPr>
        <p:spPr>
          <a:xfrm>
            <a:off x="284399" y="5429381"/>
            <a:ext cx="6537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二次修订</a:t>
            </a:r>
            <a:r>
              <a:rPr lang="en-US" altLang="zh-CN" b="1" dirty="0">
                <a:solidFill>
                  <a:srgbClr val="FF0000"/>
                </a:solidFill>
              </a:rPr>
              <a:t>: </a:t>
            </a:r>
            <a:r>
              <a:rPr lang="zh-CN" altLang="en-US" b="1" dirty="0">
                <a:solidFill>
                  <a:srgbClr val="FF0000"/>
                </a:solidFill>
              </a:rPr>
              <a:t>教研组换题了，你有没有听见甜司康饼在分崩离析？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2022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6AAE4C1-3CB6-4BB3-893C-E53B178AFB8D}"/>
              </a:ext>
            </a:extLst>
          </p:cNvPr>
          <p:cNvSpPr/>
          <p:nvPr/>
        </p:nvSpPr>
        <p:spPr>
          <a:xfrm>
            <a:off x="435910" y="328139"/>
            <a:ext cx="54409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知识点：矩阵的幂级数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/>
              <a:t>考察程度：几乎必考</a:t>
            </a:r>
            <a:r>
              <a:rPr lang="zh-CN" altLang="en-US" b="1" dirty="0">
                <a:solidFill>
                  <a:srgbClr val="FF0000"/>
                </a:solidFill>
              </a:rPr>
              <a:t>（二次修订调整为年年必考）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1186A29-2B51-40C6-9C41-F90073197E21}"/>
              </a:ext>
            </a:extLst>
          </p:cNvPr>
          <p:cNvSpPr txBox="1"/>
          <p:nvPr/>
        </p:nvSpPr>
        <p:spPr>
          <a:xfrm>
            <a:off x="435910" y="1441298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2019-2020 </a:t>
            </a:r>
            <a:r>
              <a:rPr lang="zh-CN" altLang="en-US" b="1" dirty="0"/>
              <a:t>第二学期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6C9B75D-3A95-45B3-9B0D-7CC0C662B115}"/>
              </a:ext>
            </a:extLst>
          </p:cNvPr>
          <p:cNvSpPr txBox="1"/>
          <p:nvPr/>
        </p:nvSpPr>
        <p:spPr>
          <a:xfrm>
            <a:off x="435910" y="3135150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2018-2019 </a:t>
            </a:r>
            <a:r>
              <a:rPr lang="zh-CN" altLang="en-US" b="1" dirty="0"/>
              <a:t>第二学期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32C8BA-E98F-4F77-A393-6FCBBE086CF9}"/>
              </a:ext>
            </a:extLst>
          </p:cNvPr>
          <p:cNvSpPr txBox="1"/>
          <p:nvPr/>
        </p:nvSpPr>
        <p:spPr>
          <a:xfrm>
            <a:off x="435910" y="4293006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2020-2021 </a:t>
            </a:r>
            <a:r>
              <a:rPr lang="zh-CN" altLang="en-US" b="1" dirty="0"/>
              <a:t>第一学期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6B02D1D-055C-4F24-B363-BA4B3316F8FB}"/>
              </a:ext>
            </a:extLst>
          </p:cNvPr>
          <p:cNvSpPr txBox="1"/>
          <p:nvPr/>
        </p:nvSpPr>
        <p:spPr>
          <a:xfrm>
            <a:off x="435910" y="5831668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2015-2016 </a:t>
            </a:r>
            <a:r>
              <a:rPr lang="zh-CN" altLang="en-US" b="1" dirty="0"/>
              <a:t>第一学期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0F5313-99BA-48C1-AB3D-4EA7ADCDCBA5}"/>
              </a:ext>
            </a:extLst>
          </p:cNvPr>
          <p:cNvSpPr txBox="1"/>
          <p:nvPr/>
        </p:nvSpPr>
        <p:spPr>
          <a:xfrm>
            <a:off x="7287732" y="765647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2015-2014 </a:t>
            </a:r>
            <a:r>
              <a:rPr lang="zh-CN" altLang="en-US" b="1" dirty="0"/>
              <a:t>第一学期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8FBD87-5E16-4141-86F2-3C00BA6AA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904" y="2756301"/>
            <a:ext cx="4151410" cy="10628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39A4E9-4780-430B-BFA3-BF3DF5A22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904" y="3903695"/>
            <a:ext cx="2520566" cy="141822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B79DB1B-6200-4C6B-84CB-FD5A64197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726" y="925297"/>
            <a:ext cx="2755344" cy="160822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2F91DA2-7BA9-4472-985C-7E7C1A7F1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543" y="5328373"/>
            <a:ext cx="3867452" cy="137592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0338066-41C2-47B0-9C88-4920010B6E67}"/>
              </a:ext>
            </a:extLst>
          </p:cNvPr>
          <p:cNvSpPr txBox="1"/>
          <p:nvPr/>
        </p:nvSpPr>
        <p:spPr>
          <a:xfrm>
            <a:off x="10021330" y="7656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没考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07C3EA5-CE42-4763-B126-F0D5F668276C}"/>
              </a:ext>
            </a:extLst>
          </p:cNvPr>
          <p:cNvSpPr/>
          <p:nvPr/>
        </p:nvSpPr>
        <p:spPr>
          <a:xfrm>
            <a:off x="0" y="0"/>
            <a:ext cx="568960" cy="32813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5-3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556C85-2939-40E7-B0B9-548F9D58D472}"/>
              </a:ext>
            </a:extLst>
          </p:cNvPr>
          <p:cNvSpPr txBox="1"/>
          <p:nvPr/>
        </p:nvSpPr>
        <p:spPr>
          <a:xfrm>
            <a:off x="7287732" y="1144071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2021-2022 </a:t>
            </a:r>
            <a:r>
              <a:rPr lang="zh-CN" altLang="en-US" b="1" dirty="0"/>
              <a:t>第二学期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2CE99CD-6C4C-4076-95FD-F7AC8E82128C}"/>
              </a:ext>
            </a:extLst>
          </p:cNvPr>
          <p:cNvSpPr txBox="1"/>
          <p:nvPr/>
        </p:nvSpPr>
        <p:spPr>
          <a:xfrm>
            <a:off x="7287732" y="2828536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2021-2022 </a:t>
            </a:r>
            <a:r>
              <a:rPr lang="zh-CN" altLang="en-US" b="1" dirty="0"/>
              <a:t>第一学期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603C14-3978-4D54-893E-33BB51848E0D}"/>
              </a:ext>
            </a:extLst>
          </p:cNvPr>
          <p:cNvSpPr txBox="1"/>
          <p:nvPr/>
        </p:nvSpPr>
        <p:spPr>
          <a:xfrm>
            <a:off x="7287732" y="4555382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2019-2020 </a:t>
            </a:r>
            <a:r>
              <a:rPr lang="zh-CN" altLang="en-US" b="1" dirty="0"/>
              <a:t>第一学期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8087DD-DDA7-4765-A77E-E79159AF0CF9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</a:blip>
          <a:stretch>
            <a:fillRect/>
          </a:stretch>
        </p:blipFill>
        <p:spPr>
          <a:xfrm>
            <a:off x="7841523" y="3415334"/>
            <a:ext cx="3483350" cy="10436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1DA5778-E662-4D51-9981-F7EDADACD94A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</a:blip>
          <a:stretch>
            <a:fillRect/>
          </a:stretch>
        </p:blipFill>
        <p:spPr>
          <a:xfrm>
            <a:off x="7841523" y="5062471"/>
            <a:ext cx="2482899" cy="16479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56C514F-A570-47A7-9419-ADEED35CE796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50000"/>
          </a:blip>
          <a:stretch>
            <a:fillRect/>
          </a:stretch>
        </p:blipFill>
        <p:spPr>
          <a:xfrm>
            <a:off x="6883536" y="2222253"/>
            <a:ext cx="5184364" cy="5895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309CF7-EA77-4410-A527-D1B946C61C71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</a:blip>
          <a:stretch>
            <a:fillRect/>
          </a:stretch>
        </p:blipFill>
        <p:spPr>
          <a:xfrm>
            <a:off x="6875940" y="1569292"/>
            <a:ext cx="5123374" cy="51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71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217D057-45A9-4953-AC24-A9CDE8086D79}"/>
              </a:ext>
            </a:extLst>
          </p:cNvPr>
          <p:cNvSpPr/>
          <p:nvPr/>
        </p:nvSpPr>
        <p:spPr>
          <a:xfrm>
            <a:off x="435910" y="328139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知识点：矩阵的幂级数</a:t>
            </a:r>
            <a:endParaRPr lang="en-US" altLang="zh-CN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724D478-0605-46B4-9030-06D271E28EC7}"/>
              </a:ext>
            </a:extLst>
          </p:cNvPr>
          <p:cNvSpPr txBox="1"/>
          <p:nvPr/>
        </p:nvSpPr>
        <p:spPr>
          <a:xfrm>
            <a:off x="6708540" y="11128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解：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5BA5104-0230-409C-BB2C-7475F5D87992}"/>
              </a:ext>
            </a:extLst>
          </p:cNvPr>
          <p:cNvCxnSpPr/>
          <p:nvPr/>
        </p:nvCxnSpPr>
        <p:spPr>
          <a:xfrm>
            <a:off x="6096000" y="196402"/>
            <a:ext cx="0" cy="6465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19A56E11-7630-4F8A-B974-3C50D016D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671" y="333169"/>
            <a:ext cx="3811253" cy="591309"/>
          </a:xfrm>
          <a:prstGeom prst="rect">
            <a:avLst/>
          </a:prstGeom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878BD77D-B0D6-4C5B-8FCA-D96C18500018}"/>
              </a:ext>
            </a:extLst>
          </p:cNvPr>
          <p:cNvGrpSpPr/>
          <p:nvPr/>
        </p:nvGrpSpPr>
        <p:grpSpPr>
          <a:xfrm>
            <a:off x="6855695" y="1095884"/>
            <a:ext cx="4421829" cy="4585764"/>
            <a:chOff x="6879380" y="1219175"/>
            <a:chExt cx="4876710" cy="505750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44B8E8-1503-4BDC-9C08-D0B1F4299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7388" y="1219175"/>
              <a:ext cx="3535858" cy="56454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42B3E47-BFB1-43DD-BBFE-0E6966FD7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1705" y="1783724"/>
              <a:ext cx="4724385" cy="177684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7DBA153-AEAA-4D67-84F8-7569131AA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79380" y="3495536"/>
              <a:ext cx="4706558" cy="278114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A5D12A5-D9AF-4ED2-80CE-1F5FDDC401D3}"/>
                  </a:ext>
                </a:extLst>
              </p:cNvPr>
              <p:cNvSpPr txBox="1"/>
              <p:nvPr/>
            </p:nvSpPr>
            <p:spPr>
              <a:xfrm>
                <a:off x="4305094" y="436334"/>
                <a:ext cx="1710404" cy="8478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  <m:aln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A5D12A5-D9AF-4ED2-80CE-1F5FDDC40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094" y="436334"/>
                <a:ext cx="1710404" cy="8478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7F3CCDD-05B5-4569-97FA-4ED05D8BFA20}"/>
                  </a:ext>
                </a:extLst>
              </p:cNvPr>
              <p:cNvSpPr txBox="1"/>
              <p:nvPr/>
            </p:nvSpPr>
            <p:spPr>
              <a:xfrm>
                <a:off x="163894" y="1054426"/>
                <a:ext cx="1543756" cy="553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𝑛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1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11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zh-CN" altLang="en-US" sz="11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7F3CCDD-05B5-4569-97FA-4ED05D8BF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94" y="1054426"/>
                <a:ext cx="1543756" cy="553870"/>
              </a:xfrm>
              <a:prstGeom prst="rect">
                <a:avLst/>
              </a:prstGeom>
              <a:blipFill>
                <a:blip r:embed="rId7"/>
                <a:stretch>
                  <a:fillRect l="-20158" t="-94505" b="-1450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113BA25-7F5E-47A3-937B-444CB2FF1110}"/>
                  </a:ext>
                </a:extLst>
              </p:cNvPr>
              <p:cNvSpPr txBox="1"/>
              <p:nvPr/>
            </p:nvSpPr>
            <p:spPr>
              <a:xfrm>
                <a:off x="1833523" y="1054426"/>
                <a:ext cx="1992019" cy="553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−1)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1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11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e>
                      </m:nary>
                      <m:r>
                        <a:rPr lang="zh-CN" altLang="en-US" sz="11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113BA25-7F5E-47A3-937B-444CB2FF1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523" y="1054426"/>
                <a:ext cx="1992019" cy="553870"/>
              </a:xfrm>
              <a:prstGeom prst="rect">
                <a:avLst/>
              </a:prstGeom>
              <a:blipFill>
                <a:blip r:embed="rId8"/>
                <a:stretch>
                  <a:fillRect t="-94505" b="-1450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9AC80B2-D495-473D-AC2C-1780F9551661}"/>
                  </a:ext>
                </a:extLst>
              </p:cNvPr>
              <p:cNvSpPr txBox="1"/>
              <p:nvPr/>
            </p:nvSpPr>
            <p:spPr>
              <a:xfrm>
                <a:off x="228000" y="2001908"/>
                <a:ext cx="2403350" cy="691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1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110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</m:e>
                      </m:nary>
                      <m:r>
                        <a:rPr lang="zh-CN" altLang="en-US" sz="11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1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110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1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9AC80B2-D495-473D-AC2C-1780F9551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00" y="2001908"/>
                <a:ext cx="2403350" cy="6917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29C72E0-179E-4F72-AAB8-447217141109}"/>
                  </a:ext>
                </a:extLst>
              </p:cNvPr>
              <p:cNvSpPr txBox="1"/>
              <p:nvPr/>
            </p:nvSpPr>
            <p:spPr>
              <a:xfrm>
                <a:off x="229941" y="2659480"/>
                <a:ext cx="2808269" cy="691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(−</m:t>
                                  </m:r>
                                  <m:r>
                                    <a:rPr lang="zh-CN" altLang="en-US" sz="11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zh-CN" altLang="en-US" sz="110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</m:e>
                      </m:nary>
                      <m:r>
                        <a:rPr lang="zh-CN" altLang="en-US" sz="11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(−</m:t>
                                  </m:r>
                                  <m:r>
                                    <a:rPr lang="zh-CN" altLang="en-US" sz="11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zh-CN" altLang="en-US" sz="110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1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29C72E0-179E-4F72-AAB8-447217141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41" y="2659480"/>
                <a:ext cx="2808269" cy="6917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C02724D-6C1D-415C-893B-1B559F0F92CA}"/>
                  </a:ext>
                </a:extLst>
              </p:cNvPr>
              <p:cNvSpPr txBox="1"/>
              <p:nvPr/>
            </p:nvSpPr>
            <p:spPr>
              <a:xfrm>
                <a:off x="228000" y="3348241"/>
                <a:ext cx="1701876" cy="691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1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110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nary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1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C02724D-6C1D-415C-893B-1B559F0F9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00" y="3348241"/>
                <a:ext cx="1701876" cy="6916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1C7C181-04E5-4A5F-9E68-8BA86FE0CBEA}"/>
                  </a:ext>
                </a:extLst>
              </p:cNvPr>
              <p:cNvSpPr txBox="1"/>
              <p:nvPr/>
            </p:nvSpPr>
            <p:spPr>
              <a:xfrm>
                <a:off x="2109261" y="3348241"/>
                <a:ext cx="1802480" cy="691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1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110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1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1C7C181-04E5-4A5F-9E68-8BA86FE0C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261" y="3348241"/>
                <a:ext cx="1802480" cy="6916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FA3439DE-7C97-44CA-9CBC-2030652110E6}"/>
              </a:ext>
            </a:extLst>
          </p:cNvPr>
          <p:cNvSpPr txBox="1"/>
          <p:nvPr/>
        </p:nvSpPr>
        <p:spPr>
          <a:xfrm>
            <a:off x="25541" y="1653097"/>
            <a:ext cx="162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子型级数（求导）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AFA0C4B-1A87-4512-AF7A-D225B3B5988D}"/>
              </a:ext>
            </a:extLst>
          </p:cNvPr>
          <p:cNvSpPr txBox="1"/>
          <p:nvPr/>
        </p:nvSpPr>
        <p:spPr>
          <a:xfrm>
            <a:off x="30601" y="703161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母型级数（积分）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80BA3B8-A0E1-46B6-B5D7-C5B2A8391C15}"/>
              </a:ext>
            </a:extLst>
          </p:cNvPr>
          <p:cNvSpPr txBox="1"/>
          <p:nvPr/>
        </p:nvSpPr>
        <p:spPr>
          <a:xfrm>
            <a:off x="1621495" y="710773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凑！凑出公式上有的就能解决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DEA81D0-F165-400C-B63B-349C70EA6A97}"/>
              </a:ext>
            </a:extLst>
          </p:cNvPr>
          <p:cNvSpPr txBox="1"/>
          <p:nvPr/>
        </p:nvSpPr>
        <p:spPr>
          <a:xfrm>
            <a:off x="244698" y="4136947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例</a:t>
            </a:r>
            <a:r>
              <a:rPr lang="en-US" altLang="zh-CN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2C4BE9D-D223-4401-A960-39C40B78C568}"/>
                  </a:ext>
                </a:extLst>
              </p:cNvPr>
              <p:cNvSpPr txBox="1"/>
              <p:nvPr/>
            </p:nvSpPr>
            <p:spPr>
              <a:xfrm>
                <a:off x="728302" y="4040728"/>
                <a:ext cx="4305025" cy="16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  <m:aln/>
                            </m:r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zh-CN" altLang="en-US" sz="11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  <m:f>
                            <m:f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sz="1100" b="0" dirty="0"/>
              </a:p>
              <a:p>
                <a:r>
                  <a:rPr lang="zh-CN" altLang="en-US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n</m:t>
                    </m:r>
                    <m:r>
                      <a:rPr lang="en-US" altLang="zh-CN" sz="140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r>
                      <a:rPr lang="en-US" altLang="zh-CN" sz="140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𝑘</m:t>
                    </m:r>
                    <m:r>
                      <a:rPr lang="en-US" altLang="zh-CN" sz="140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+1</m:t>
                    </m:r>
                    <m:r>
                      <a:rPr lang="zh-CN" altLang="en-US" sz="140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，</m:t>
                    </m:r>
                  </m:oMath>
                </a14:m>
                <a:r>
                  <a:rPr lang="zh-CN" altLang="en-US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由公式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𝑛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  <m:r>
                      <a:rPr lang="zh-CN" altLang="en-US" sz="1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1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有：</a:t>
                </a:r>
                <a:endParaRPr lang="en-US" altLang="zh-CN" sz="14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  <m:aln/>
                            </m:rPr>
                            <a:rPr lang="en-US" altLang="zh-CN" sz="1100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f>
                            <m:f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zh-CN" altLang="en-US" sz="11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  <m:aln/>
                            </m:rPr>
                            <a:rPr lang="en-US" altLang="zh-CN" sz="1100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nary>
                      <m:sSup>
                        <m:s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f>
                        <m:fPr>
                          <m:ctrlP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f>
                                <m:fPr>
                                  <m:ctrlPr>
                                    <a:rPr lang="en-US" altLang="zh-CN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den>
                              </m:f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sSup>
                        <m:s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f>
                            <m:f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2C4BE9D-D223-4401-A960-39C40B78C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02" y="4040728"/>
                <a:ext cx="4305025" cy="1623330"/>
              </a:xfrm>
              <a:prstGeom prst="rect">
                <a:avLst/>
              </a:prstGeom>
              <a:blipFill>
                <a:blip r:embed="rId13"/>
                <a:stretch>
                  <a:fillRect l="-4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E77C6081-90FE-4DE7-A2F4-0A9F12CD54C8}"/>
              </a:ext>
            </a:extLst>
          </p:cNvPr>
          <p:cNvSpPr txBox="1"/>
          <p:nvPr/>
        </p:nvSpPr>
        <p:spPr>
          <a:xfrm>
            <a:off x="244698" y="5720675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例</a:t>
            </a:r>
            <a:r>
              <a:rPr lang="en-US" altLang="zh-CN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EF4C100-8034-4C2E-8FAD-A36A4FB47E0C}"/>
                  </a:ext>
                </a:extLst>
              </p:cNvPr>
              <p:cNvSpPr txBox="1"/>
              <p:nvPr/>
            </p:nvSpPr>
            <p:spPr>
              <a:xfrm>
                <a:off x="994551" y="5592691"/>
                <a:ext cx="2464649" cy="5539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  <m:aln/>
                            </m:r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1100" b="0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EF4C100-8034-4C2E-8FAD-A36A4FB47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51" y="5592691"/>
                <a:ext cx="2464649" cy="553934"/>
              </a:xfrm>
              <a:prstGeom prst="rect">
                <a:avLst/>
              </a:prstGeom>
              <a:blipFill>
                <a:blip r:embed="rId14"/>
                <a:stretch>
                  <a:fillRect l="-16584" t="-94505" b="-1450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55E3698-0BFF-4D30-84D4-B9E8DCFF6B07}"/>
                  </a:ext>
                </a:extLst>
              </p:cNvPr>
              <p:cNvSpPr txBox="1"/>
              <p:nvPr/>
            </p:nvSpPr>
            <p:spPr>
              <a:xfrm>
                <a:off x="2755032" y="6119946"/>
                <a:ext cx="272439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  <m:aln/>
                            </m:r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  <m:aln/>
                            </m:r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𝑥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  <m:aln/>
                            </m:r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zh-CN" sz="11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55E3698-0BFF-4D30-84D4-B9E8DCFF6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032" y="6119946"/>
                <a:ext cx="2724399" cy="553998"/>
              </a:xfrm>
              <a:prstGeom prst="rect">
                <a:avLst/>
              </a:prstGeom>
              <a:blipFill>
                <a:blip r:embed="rId15"/>
                <a:stretch>
                  <a:fillRect l="-15213" t="-94505" r="-8725" b="-1450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835B6B6D-5D06-476A-B7AF-F76B1D970A74}"/>
              </a:ext>
            </a:extLst>
          </p:cNvPr>
          <p:cNvSpPr/>
          <p:nvPr/>
        </p:nvSpPr>
        <p:spPr>
          <a:xfrm>
            <a:off x="1603948" y="6253359"/>
            <a:ext cx="12458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华文中宋" panose="02010600040101010101" pitchFamily="2" charset="-122"/>
                <a:ea typeface="华文中宋" panose="02010600040101010101" pitchFamily="2" charset="-122"/>
              </a:rPr>
              <a:t>令</a:t>
            </a:r>
            <a:r>
              <a:rPr lang="en-US" altLang="zh-CN" sz="1400" dirty="0">
                <a:latin typeface="华文中宋" panose="02010600040101010101" pitchFamily="2" charset="-122"/>
                <a:ea typeface="华文中宋" panose="02010600040101010101" pitchFamily="2" charset="-122"/>
              </a:rPr>
              <a:t>n=k-1</a:t>
            </a:r>
            <a:r>
              <a:rPr lang="zh-CN" altLang="en-US" sz="1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，有</a:t>
            </a:r>
            <a:endParaRPr lang="en-US" altLang="zh-CN" sz="1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B290FE37-8DD2-4AAC-93FC-FBC47E4BF466}"/>
                  </a:ext>
                </a:extLst>
              </p:cNvPr>
              <p:cNvSpPr/>
              <p:nvPr/>
            </p:nvSpPr>
            <p:spPr>
              <a:xfrm>
                <a:off x="970631" y="6125169"/>
                <a:ext cx="679866" cy="553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  <m:aln/>
                            </m:rP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11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11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B290FE37-8DD2-4AAC-93FC-FBC47E4BF4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31" y="6125169"/>
                <a:ext cx="679866" cy="553934"/>
              </a:xfrm>
              <a:prstGeom prst="rect">
                <a:avLst/>
              </a:prstGeom>
              <a:blipFill>
                <a:blip r:embed="rId16"/>
                <a:stretch>
                  <a:fillRect l="-60714" t="-94505" r="-70536" b="-1450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C2925A9C-FD6A-4E88-A1B7-8F208C6B1416}"/>
              </a:ext>
            </a:extLst>
          </p:cNvPr>
          <p:cNvSpPr txBox="1"/>
          <p:nvPr/>
        </p:nvSpPr>
        <p:spPr>
          <a:xfrm>
            <a:off x="244697" y="6215978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例</a:t>
            </a:r>
            <a:r>
              <a:rPr lang="en-US" altLang="zh-CN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C5CE960-DF90-4295-9BB8-EE711C9FCAE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31328" y="1967260"/>
            <a:ext cx="3024421" cy="1390402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8DE2B63B-C4D6-4F72-B066-5EC9B1474127}"/>
              </a:ext>
            </a:extLst>
          </p:cNvPr>
          <p:cNvSpPr txBox="1"/>
          <p:nvPr/>
        </p:nvSpPr>
        <p:spPr>
          <a:xfrm>
            <a:off x="2619624" y="1653097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敛散性判断：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AA2AD21-A34B-46B9-BAB4-53FC6416CA37}"/>
              </a:ext>
            </a:extLst>
          </p:cNvPr>
          <p:cNvSpPr/>
          <p:nvPr/>
        </p:nvSpPr>
        <p:spPr>
          <a:xfrm>
            <a:off x="-1" y="0"/>
            <a:ext cx="568800" cy="328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5-3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860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1802CA4-690D-4077-AE8B-DEB8239ED932}"/>
              </a:ext>
            </a:extLst>
          </p:cNvPr>
          <p:cNvSpPr txBox="1"/>
          <p:nvPr/>
        </p:nvSpPr>
        <p:spPr>
          <a:xfrm>
            <a:off x="435910" y="1600201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2019-2020 </a:t>
            </a:r>
            <a:r>
              <a:rPr lang="zh-CN" altLang="en-US" b="1" dirty="0"/>
              <a:t>第二学期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343C7F-91CF-41FF-B4D5-60C06AF07D17}"/>
              </a:ext>
            </a:extLst>
          </p:cNvPr>
          <p:cNvSpPr txBox="1"/>
          <p:nvPr/>
        </p:nvSpPr>
        <p:spPr>
          <a:xfrm>
            <a:off x="435910" y="2811703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2018-2019 </a:t>
            </a:r>
            <a:r>
              <a:rPr lang="zh-CN" altLang="en-US" b="1" dirty="0"/>
              <a:t>第二学期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F3B3AE-F01B-44FA-8BE3-7DF32A047561}"/>
              </a:ext>
            </a:extLst>
          </p:cNvPr>
          <p:cNvSpPr txBox="1"/>
          <p:nvPr/>
        </p:nvSpPr>
        <p:spPr>
          <a:xfrm>
            <a:off x="435910" y="3781601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2020-2021 </a:t>
            </a:r>
            <a:r>
              <a:rPr lang="zh-CN" altLang="en-US" b="1" dirty="0"/>
              <a:t>第一学期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F22ACE-C4EF-4577-8C86-F3D81F42F1AC}"/>
              </a:ext>
            </a:extLst>
          </p:cNvPr>
          <p:cNvSpPr txBox="1"/>
          <p:nvPr/>
        </p:nvSpPr>
        <p:spPr>
          <a:xfrm>
            <a:off x="435910" y="4509615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2015-2016 </a:t>
            </a:r>
            <a:r>
              <a:rPr lang="zh-CN" altLang="en-US" b="1" dirty="0"/>
              <a:t>第一学期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45B539-CC90-4BFB-BD3D-7C3F3D3E7366}"/>
              </a:ext>
            </a:extLst>
          </p:cNvPr>
          <p:cNvSpPr txBox="1"/>
          <p:nvPr/>
        </p:nvSpPr>
        <p:spPr>
          <a:xfrm>
            <a:off x="435910" y="5468384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2015-2014 </a:t>
            </a:r>
            <a:r>
              <a:rPr lang="zh-CN" altLang="en-US" b="1" dirty="0"/>
              <a:t>第一学期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596A4A-5530-478B-8214-507E08711D23}"/>
              </a:ext>
            </a:extLst>
          </p:cNvPr>
          <p:cNvSpPr txBox="1"/>
          <p:nvPr/>
        </p:nvSpPr>
        <p:spPr>
          <a:xfrm>
            <a:off x="2914075" y="45096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没考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625A7CA-BA9F-421B-8BE1-31E8DC74D0C6}"/>
              </a:ext>
            </a:extLst>
          </p:cNvPr>
          <p:cNvSpPr/>
          <p:nvPr/>
        </p:nvSpPr>
        <p:spPr>
          <a:xfrm>
            <a:off x="435910" y="328139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知识点：函数矩阵</a:t>
            </a:r>
            <a:endParaRPr lang="en-US" altLang="zh-CN" b="1" dirty="0"/>
          </a:p>
          <a:p>
            <a:r>
              <a:rPr lang="zh-CN" altLang="en-US" b="1" dirty="0"/>
              <a:t>考察程度：几乎必考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EA09FDA-F16E-472A-950B-B9FD7FDC3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364" y="5218661"/>
            <a:ext cx="5406095" cy="8255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3330171-DEB6-4268-91E4-0A6820F3E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044" y="2734676"/>
            <a:ext cx="5646228" cy="50278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9007C99-0B08-4142-B917-00DC683AD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056" y="1207585"/>
            <a:ext cx="2822907" cy="11545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F87F15C-045C-447A-93FA-D93C01555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9364" y="3304063"/>
            <a:ext cx="4336156" cy="112785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9B4BAF88-4A73-4764-B35A-66F1D27A2EE6}"/>
              </a:ext>
            </a:extLst>
          </p:cNvPr>
          <p:cNvSpPr/>
          <p:nvPr/>
        </p:nvSpPr>
        <p:spPr>
          <a:xfrm>
            <a:off x="0" y="0"/>
            <a:ext cx="568960" cy="32813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7-1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683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625A7CA-BA9F-421B-8BE1-31E8DC74D0C6}"/>
              </a:ext>
            </a:extLst>
          </p:cNvPr>
          <p:cNvSpPr/>
          <p:nvPr/>
        </p:nvSpPr>
        <p:spPr>
          <a:xfrm>
            <a:off x="435910" y="328139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知识点：函数矩阵</a:t>
            </a:r>
            <a:endParaRPr lang="en-US" altLang="zh-CN" b="1" dirty="0"/>
          </a:p>
          <a:p>
            <a:r>
              <a:rPr lang="zh-CN" altLang="en-US" b="1" dirty="0"/>
              <a:t>考察程度：几乎必考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B4BAF88-4A73-4764-B35A-66F1D27A2EE6}"/>
              </a:ext>
            </a:extLst>
          </p:cNvPr>
          <p:cNvSpPr/>
          <p:nvPr/>
        </p:nvSpPr>
        <p:spPr>
          <a:xfrm>
            <a:off x="0" y="0"/>
            <a:ext cx="568960" cy="32813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7-1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31628F2-A498-42F1-9244-D8D076B92DF0}"/>
              </a:ext>
            </a:extLst>
          </p:cNvPr>
          <p:cNvSpPr txBox="1"/>
          <p:nvPr/>
        </p:nvSpPr>
        <p:spPr>
          <a:xfrm>
            <a:off x="435910" y="1928984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2021-2022 </a:t>
            </a:r>
            <a:r>
              <a:rPr lang="zh-CN" altLang="en-US" b="1" dirty="0"/>
              <a:t>第二学期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4CF98D4-2688-4610-A7A6-48FB31C3CA0F}"/>
              </a:ext>
            </a:extLst>
          </p:cNvPr>
          <p:cNvSpPr txBox="1"/>
          <p:nvPr/>
        </p:nvSpPr>
        <p:spPr>
          <a:xfrm>
            <a:off x="435910" y="3458728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2021-2022 </a:t>
            </a:r>
            <a:r>
              <a:rPr lang="zh-CN" altLang="en-US" b="1" dirty="0"/>
              <a:t>第一学期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9DCD7A2-8FD9-401D-9EA3-C5C2AFBDE7EA}"/>
              </a:ext>
            </a:extLst>
          </p:cNvPr>
          <p:cNvSpPr txBox="1"/>
          <p:nvPr/>
        </p:nvSpPr>
        <p:spPr>
          <a:xfrm>
            <a:off x="435910" y="4702349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2019-2020 </a:t>
            </a:r>
            <a:r>
              <a:rPr lang="zh-CN" altLang="en-US" b="1" dirty="0"/>
              <a:t>第一学期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A85AC3-469C-4AE3-9ECE-CFE7E610561A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9168" y="1056246"/>
            <a:ext cx="6104149" cy="151651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12908CF-F781-4985-AC9B-8536441C3ED7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4279168" y="4313425"/>
            <a:ext cx="5060118" cy="15165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89ECA6-6C28-4B38-8DBF-281144C3ADCB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4279168" y="2663403"/>
            <a:ext cx="4704411" cy="147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91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DB5ACAD-43F1-4B1C-A8F3-FD1ED524B67E}"/>
              </a:ext>
            </a:extLst>
          </p:cNvPr>
          <p:cNvSpPr/>
          <p:nvPr/>
        </p:nvSpPr>
        <p:spPr>
          <a:xfrm>
            <a:off x="435910" y="32813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知识点：函数矩阵</a:t>
            </a:r>
            <a:endParaRPr lang="en-US" altLang="zh-CN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7D252C-78A7-4417-9F0B-43F9FF3DE84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340383" y="804057"/>
            <a:ext cx="6057007" cy="9249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6D531FA-9BFE-47B9-8E0C-915EE7E14BD2}"/>
              </a:ext>
            </a:extLst>
          </p:cNvPr>
          <p:cNvSpPr txBox="1"/>
          <p:nvPr/>
        </p:nvSpPr>
        <p:spPr>
          <a:xfrm>
            <a:off x="415590" y="17725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解：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7374A41-66E5-4FB0-8C0E-D7D85E3C41A8}"/>
              </a:ext>
            </a:extLst>
          </p:cNvPr>
          <p:cNvCxnSpPr/>
          <p:nvPr/>
        </p:nvCxnSpPr>
        <p:spPr>
          <a:xfrm>
            <a:off x="6096000" y="196402"/>
            <a:ext cx="0" cy="6465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7B2DE13-A962-406D-AF3B-A8703EF783BE}"/>
                  </a:ext>
                </a:extLst>
              </p:cNvPr>
              <p:cNvSpPr txBox="1"/>
              <p:nvPr/>
            </p:nvSpPr>
            <p:spPr>
              <a:xfrm>
                <a:off x="1115408" y="1726911"/>
                <a:ext cx="362810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zh-CN" altLang="en-US" sz="1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  <m:t>ⅇ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14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  <m:t>ⅇ</m:t>
                                  </m:r>
                                </m:e>
                                <m:sup>
                                  <m: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7B2DE13-A962-406D-AF3B-A8703EF78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408" y="1726911"/>
                <a:ext cx="3628109" cy="684739"/>
              </a:xfrm>
              <a:prstGeom prst="rect">
                <a:avLst/>
              </a:prstGeom>
              <a:blipFill>
                <a:blip r:embed="rId3"/>
                <a:stretch>
                  <a:fillRect l="-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4A3A2C6-5163-47B5-A4CE-F9432C2EE5DA}"/>
                  </a:ext>
                </a:extLst>
              </p:cNvPr>
              <p:cNvSpPr txBox="1"/>
              <p:nvPr/>
            </p:nvSpPr>
            <p:spPr>
              <a:xfrm>
                <a:off x="1115408" y="2732750"/>
                <a:ext cx="3569695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1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  <m:t>ⅇ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14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  <m:t>ⅇ</m:t>
                                  </m:r>
                                </m:e>
                                <m:sup>
                                  <m: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4A3A2C6-5163-47B5-A4CE-F9432C2EE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408" y="2732750"/>
                <a:ext cx="3569695" cy="684739"/>
              </a:xfrm>
              <a:prstGeom prst="rect">
                <a:avLst/>
              </a:prstGeom>
              <a:blipFill>
                <a:blip r:embed="rId4"/>
                <a:stretch>
                  <a:fillRect l="-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B1A3B8E-BBEC-4CD5-8241-CEF34BD5EAEA}"/>
                  </a:ext>
                </a:extLst>
              </p:cNvPr>
              <p:cNvSpPr txBox="1"/>
              <p:nvPr/>
            </p:nvSpPr>
            <p:spPr>
              <a:xfrm>
                <a:off x="104292" y="3412829"/>
                <a:ext cx="6114604" cy="2230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limLoc m:val="subSup"/>
                        <m:grow m:val="on"/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nary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limLoc m:val="subSup"/>
                                  <m:grow m:val="on"/>
                                  <m:ctrlP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  <m:t>ⅇ</m:t>
                                      </m:r>
                                    </m:e>
                                    <m:sup>
                                      <m: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  <m:t>ⅆ</m:t>
                                  </m:r>
                                  <m: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nary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nary>
                                <m:naryPr>
                                  <m:limLoc m:val="subSup"/>
                                  <m:grow m:val="on"/>
                                  <m:ctrlP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  <m:t>ⅆ</m:t>
                                  </m:r>
                                  <m: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nary>
                            </m:e>
                            <m:e>
                              <m:nary>
                                <m:naryPr>
                                  <m:limLoc m:val="subSup"/>
                                  <m:grow m:val="on"/>
                                  <m:ctrlP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  <m:t>ⅆ</m:t>
                                  </m:r>
                                  <m: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nary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nary>
                                <m:naryPr>
                                  <m:limLoc m:val="subSup"/>
                                  <m:grow m:val="on"/>
                                  <m:ctrlP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  <m:t>ⅆ</m:t>
                                  </m:r>
                                  <m: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nary>
                            </m:e>
                            <m:e>
                              <m:nary>
                                <m:naryPr>
                                  <m:limLoc m:val="subSup"/>
                                  <m:grow m:val="on"/>
                                  <m:ctrlP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  <m:t>ⅆ</m:t>
                                  </m:r>
                                  <m: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nary>
                            </m:e>
                          </m:mr>
                        </m:m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  <m:t>ⅇ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bSup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altLang="zh-CN" sz="1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altLang="zh-CN" sz="1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  <m:t>ⅇ</m:t>
                                  </m:r>
                                </m:e>
                                <m:sup>
                                  <m: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f>
                                <m:f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1400" dirty="0"/>
                  <a:t> 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B1A3B8E-BBEC-4CD5-8241-CEF34BD5E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2" y="3412829"/>
                <a:ext cx="6114604" cy="22308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C4E204E-5562-44A5-BB31-89E9CED25DB0}"/>
                  </a:ext>
                </a:extLst>
              </p:cNvPr>
              <p:cNvSpPr txBox="1"/>
              <p:nvPr/>
            </p:nvSpPr>
            <p:spPr>
              <a:xfrm>
                <a:off x="190475" y="5643696"/>
                <a:ext cx="5521191" cy="1089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ⅆ</m:t>
                        </m:r>
                      </m:num>
                      <m:den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limLoc m:val="subSup"/>
                        <m:grow m:val="on"/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nary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  <m:t>ⅇ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en-US" sz="1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14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140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sup>
                                      </m:sSup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sSup>
                                        <m:sSupPr>
                                          <m:ctrlPr>
                                            <a:rPr lang="zh-CN" altLang="en-US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altLang="zh-CN" sz="1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6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altLang="zh-CN" sz="1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6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sSup>
                                        <m:sSupPr>
                                          <m:ctrlPr>
                                            <a:rPr lang="zh-CN" altLang="en-US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140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14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  <m:t>ⅇ</m:t>
                                  </m:r>
                                </m:e>
                                <m:sup>
                                  <m: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CN" altLang="en-US" sz="14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4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C4E204E-5562-44A5-BB31-89E9CED25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75" y="5643696"/>
                <a:ext cx="5521191" cy="10892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8125BEB6-E9B8-4B0D-B30E-7C055939A25A}"/>
              </a:ext>
            </a:extLst>
          </p:cNvPr>
          <p:cNvSpPr/>
          <p:nvPr/>
        </p:nvSpPr>
        <p:spPr>
          <a:xfrm>
            <a:off x="-1" y="0"/>
            <a:ext cx="568800" cy="328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7-1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091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bkimg.cdn.bcebos.com/pic/e61190ef76c6a7ef9d16aa00fffaaf51f3de66e7?x-bce-process=image/watermark,image_d2F0ZXIvYmFpa2U5Mg==,g_7,xp_5,yp_5">
            <a:extLst>
              <a:ext uri="{FF2B5EF4-FFF2-40B4-BE49-F238E27FC236}">
                <a16:creationId xmlns:a16="http://schemas.microsoft.com/office/drawing/2014/main" id="{68FE71DF-67B1-40D6-BB2F-EED3D2E52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77"/>
          <a:stretch/>
        </p:blipFill>
        <p:spPr bwMode="auto">
          <a:xfrm>
            <a:off x="244698" y="1082039"/>
            <a:ext cx="5391150" cy="469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BF5C37C-9EC8-44A0-B562-52F5FD151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631" y="686943"/>
            <a:ext cx="3032449" cy="5503333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FF40354-455B-4DC4-8E9B-851CBF69E6E2}"/>
              </a:ext>
            </a:extLst>
          </p:cNvPr>
          <p:cNvCxnSpPr/>
          <p:nvPr/>
        </p:nvCxnSpPr>
        <p:spPr>
          <a:xfrm>
            <a:off x="6096000" y="196402"/>
            <a:ext cx="0" cy="6465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48DC7BE8-C9CE-4E83-ABA9-DD16BCA2E684}"/>
              </a:ext>
            </a:extLst>
          </p:cNvPr>
          <p:cNvSpPr/>
          <p:nvPr/>
        </p:nvSpPr>
        <p:spPr>
          <a:xfrm>
            <a:off x="435910" y="317611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知识点：函数矩阵（求导公式与积分公式）</a:t>
            </a:r>
            <a:endParaRPr lang="en-US" altLang="zh-CN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1DC9280-FAAF-49F1-8D0F-BAADFA2AD97F}"/>
              </a:ext>
            </a:extLst>
          </p:cNvPr>
          <p:cNvSpPr/>
          <p:nvPr/>
        </p:nvSpPr>
        <p:spPr>
          <a:xfrm>
            <a:off x="191068" y="634519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求导公式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47EC3AD-70AC-4B66-AA14-676D8C816D42}"/>
              </a:ext>
            </a:extLst>
          </p:cNvPr>
          <p:cNvSpPr/>
          <p:nvPr/>
        </p:nvSpPr>
        <p:spPr>
          <a:xfrm>
            <a:off x="10892936" y="634519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积分公式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C9DE79E-2803-4511-887D-FF1BC5D43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477" y="5729792"/>
            <a:ext cx="2299472" cy="54286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6F77A21-A20F-43C4-9200-48E0A17B9587}"/>
              </a:ext>
            </a:extLst>
          </p:cNvPr>
          <p:cNvSpPr/>
          <p:nvPr/>
        </p:nvSpPr>
        <p:spPr>
          <a:xfrm>
            <a:off x="745066" y="5862723"/>
            <a:ext cx="1415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/>
              <a:t>复合函数求导公式</a:t>
            </a:r>
            <a:endParaRPr lang="zh-CN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CCE4BD2-0849-4C59-AD62-433CE853E789}"/>
              </a:ext>
            </a:extLst>
          </p:cNvPr>
          <p:cNvSpPr/>
          <p:nvPr/>
        </p:nvSpPr>
        <p:spPr>
          <a:xfrm>
            <a:off x="-1" y="0"/>
            <a:ext cx="568800" cy="328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7-1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77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F59DA1B-C2FA-4CD4-95BE-E18DE6398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22-23</a:t>
            </a:r>
            <a:r>
              <a:rPr lang="zh-CN" altLang="en-US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年估题</a:t>
            </a:r>
            <a:r>
              <a:rPr lang="zh-CN" altLang="en-US" sz="2400" b="1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（其实换到近些年都合适</a:t>
            </a:r>
            <a:r>
              <a:rPr lang="en-US" altLang="zh-CN" sz="2400" b="1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——</a:t>
            </a:r>
            <a:r>
              <a:rPr lang="zh-CN" altLang="en-US" sz="2400" b="1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二次修订批注）</a:t>
            </a:r>
            <a:endParaRPr lang="zh-CN" altLang="en-US" b="1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E3E831-DF23-4C3A-A71E-D48622078A15}"/>
              </a:ext>
            </a:extLst>
          </p:cNvPr>
          <p:cNvSpPr txBox="1"/>
          <p:nvPr/>
        </p:nvSpPr>
        <p:spPr>
          <a:xfrm>
            <a:off x="838200" y="1459855"/>
            <a:ext cx="1147621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sz="2400" b="1" dirty="0"/>
              <a:t>大题第一道必是已知矩阵（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）求</a:t>
            </a:r>
            <a:r>
              <a:rPr lang="en-US" altLang="zh-CN" sz="2400" b="1" dirty="0"/>
              <a:t>Jordan</a:t>
            </a:r>
            <a:r>
              <a:rPr lang="zh-CN" altLang="en-US" sz="2400" b="1" dirty="0"/>
              <a:t>标准型和最小多项式（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）是求矩阵函数</a:t>
            </a:r>
            <a:endParaRPr lang="en-US" altLang="zh-CN" sz="2400" b="1" dirty="0"/>
          </a:p>
          <a:p>
            <a:pPr marL="457200" indent="-457200">
              <a:buFontTx/>
              <a:buAutoNum type="arabicPeriod"/>
            </a:pPr>
            <a:r>
              <a:rPr lang="zh-CN" altLang="en-US" sz="2400" b="1" dirty="0"/>
              <a:t>大题必有两道是求谱分解和奇异值分解。</a:t>
            </a:r>
          </a:p>
          <a:p>
            <a:pPr marL="457200" indent="-457200">
              <a:buAutoNum type="arabicPeriod"/>
            </a:pPr>
            <a:r>
              <a:rPr lang="zh-CN" altLang="en-US" sz="2400" b="1" dirty="0"/>
              <a:t>大题必有一个幂级数收敛证明，并求收敛和</a:t>
            </a:r>
            <a:endParaRPr lang="en-US" altLang="zh-CN" sz="2400" b="1" dirty="0"/>
          </a:p>
          <a:p>
            <a:pPr marL="457200" indent="-457200">
              <a:buAutoNum type="arabicPeriod"/>
            </a:pPr>
            <a:endParaRPr lang="en-US" altLang="zh-CN" sz="2400" b="1" dirty="0"/>
          </a:p>
          <a:p>
            <a:pPr marL="457200" indent="-457200">
              <a:buFontTx/>
              <a:buAutoNum type="arabicPeriod"/>
            </a:pPr>
            <a:r>
              <a:rPr lang="zh-CN" altLang="en-US" sz="2400" b="1" dirty="0"/>
              <a:t>大题可能会有一个</a:t>
            </a:r>
            <a:r>
              <a:rPr lang="en-US" altLang="zh-CN" sz="2400" b="1" dirty="0"/>
              <a:t>Hermite</a:t>
            </a:r>
            <a:r>
              <a:rPr lang="zh-CN" altLang="en-US" sz="2400" b="1" dirty="0"/>
              <a:t>二次型计算或者</a:t>
            </a:r>
            <a:r>
              <a:rPr lang="en-US" altLang="zh-CN" sz="2400" b="1" dirty="0"/>
              <a:t>Hermite</a:t>
            </a:r>
            <a:r>
              <a:rPr lang="zh-CN" altLang="en-US" sz="2400" b="1" dirty="0"/>
              <a:t>矩阵证明</a:t>
            </a:r>
            <a:endParaRPr lang="en-US" altLang="zh-CN" sz="2400" b="1" dirty="0"/>
          </a:p>
          <a:p>
            <a:pPr marL="457200" indent="-457200">
              <a:buFontTx/>
              <a:buAutoNum type="arabicPeriod"/>
            </a:pPr>
            <a:r>
              <a:rPr lang="zh-CN" altLang="en-US" sz="2400" b="1" dirty="0"/>
              <a:t>大题可能有一个矩阵范数的证明题</a:t>
            </a:r>
            <a:endParaRPr lang="en-US" altLang="zh-CN" sz="2400" b="1" dirty="0"/>
          </a:p>
          <a:p>
            <a:pPr marL="457200" indent="-457200">
              <a:buFontTx/>
              <a:buAutoNum type="arabicPeriod"/>
            </a:pPr>
            <a:endParaRPr lang="en-US" altLang="zh-CN" sz="2400" b="1" dirty="0"/>
          </a:p>
          <a:p>
            <a:pPr marL="457200" indent="-457200">
              <a:buFontTx/>
              <a:buAutoNum type="arabicPeriod"/>
            </a:pPr>
            <a:r>
              <a:rPr lang="zh-CN" altLang="en-US" sz="2400" b="1" dirty="0"/>
              <a:t>填空题很大概率有一个初等因子、不变因子或者行列式因子的题</a:t>
            </a:r>
            <a:endParaRPr lang="en-US" altLang="zh-CN" sz="2400" b="1" dirty="0"/>
          </a:p>
          <a:p>
            <a:pPr marL="457200" indent="-457200">
              <a:buFontTx/>
              <a:buAutoNum type="arabicPeriod"/>
            </a:pPr>
            <a:r>
              <a:rPr lang="zh-CN" altLang="en-US" sz="2400" b="1" dirty="0"/>
              <a:t>填空题必有一个函数矩阵的题</a:t>
            </a:r>
            <a:endParaRPr lang="en-US" altLang="zh-CN" sz="2400" b="1" dirty="0"/>
          </a:p>
          <a:p>
            <a:pPr marL="457200" indent="-457200">
              <a:buFontTx/>
              <a:buAutoNum type="arabicPeriod"/>
            </a:pPr>
            <a:r>
              <a:rPr lang="zh-CN" altLang="en-US" sz="2400" b="1" dirty="0"/>
              <a:t>填空题必有一个矩阵范数的题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286488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DB5ACAD-43F1-4B1C-A8F3-FD1ED524B67E}"/>
              </a:ext>
            </a:extLst>
          </p:cNvPr>
          <p:cNvSpPr/>
          <p:nvPr/>
        </p:nvSpPr>
        <p:spPr>
          <a:xfrm>
            <a:off x="435910" y="328139"/>
            <a:ext cx="32704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</a:t>
            </a:r>
            <a:r>
              <a:rPr lang="en-US" altLang="zh-CN" b="1" dirty="0"/>
              <a:t>A+</a:t>
            </a:r>
            <a:r>
              <a:rPr lang="zh-CN" altLang="en-US" b="1" dirty="0"/>
              <a:t>、最佳最小二乘解</a:t>
            </a:r>
            <a:endParaRPr lang="en-US" altLang="zh-CN" b="1" dirty="0"/>
          </a:p>
          <a:p>
            <a:r>
              <a:rPr lang="zh-CN" altLang="en-US" b="1" dirty="0"/>
              <a:t>考察程度：自求多福</a:t>
            </a:r>
            <a:endParaRPr lang="en-US" altLang="zh-CN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C56063-80FA-4DB7-BEF6-2C8EEBFA9243}"/>
              </a:ext>
            </a:extLst>
          </p:cNvPr>
          <p:cNvSpPr/>
          <p:nvPr/>
        </p:nvSpPr>
        <p:spPr>
          <a:xfrm>
            <a:off x="0" y="0"/>
            <a:ext cx="568960" cy="32813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8-1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3C0A3C2-07B6-4D92-AC13-CEBC65AE85FE}"/>
              </a:ext>
            </a:extLst>
          </p:cNvPr>
          <p:cNvSpPr txBox="1"/>
          <p:nvPr/>
        </p:nvSpPr>
        <p:spPr>
          <a:xfrm>
            <a:off x="435910" y="1600201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2019-2020 </a:t>
            </a:r>
            <a:r>
              <a:rPr lang="zh-CN" altLang="en-US" b="1" dirty="0"/>
              <a:t>第二学期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1498C2-DED3-486A-B786-E99BED68AFF9}"/>
              </a:ext>
            </a:extLst>
          </p:cNvPr>
          <p:cNvSpPr txBox="1"/>
          <p:nvPr/>
        </p:nvSpPr>
        <p:spPr>
          <a:xfrm>
            <a:off x="435910" y="2450758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2018-2019 </a:t>
            </a:r>
            <a:r>
              <a:rPr lang="zh-CN" altLang="en-US" b="1" dirty="0"/>
              <a:t>第二学期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AFFF0D-744B-413E-AB28-FCBB1426F4CF}"/>
              </a:ext>
            </a:extLst>
          </p:cNvPr>
          <p:cNvSpPr txBox="1"/>
          <p:nvPr/>
        </p:nvSpPr>
        <p:spPr>
          <a:xfrm>
            <a:off x="435910" y="3492845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2020-2021 </a:t>
            </a:r>
            <a:r>
              <a:rPr lang="zh-CN" altLang="en-US" b="1" dirty="0"/>
              <a:t>第一学期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CD6DA6-B557-43FE-BCDB-B9490AC5BD31}"/>
              </a:ext>
            </a:extLst>
          </p:cNvPr>
          <p:cNvSpPr txBox="1"/>
          <p:nvPr/>
        </p:nvSpPr>
        <p:spPr>
          <a:xfrm>
            <a:off x="435910" y="4509615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2015-2016 </a:t>
            </a:r>
            <a:r>
              <a:rPr lang="zh-CN" altLang="en-US" b="1" dirty="0"/>
              <a:t>第一学期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5EADB5-E237-47F9-BC10-1FE867EAB618}"/>
              </a:ext>
            </a:extLst>
          </p:cNvPr>
          <p:cNvSpPr txBox="1"/>
          <p:nvPr/>
        </p:nvSpPr>
        <p:spPr>
          <a:xfrm>
            <a:off x="435910" y="5380153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2015-2014 </a:t>
            </a:r>
            <a:r>
              <a:rPr lang="zh-CN" altLang="en-US" b="1" dirty="0"/>
              <a:t>第一学期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BF556A9-80F1-4F7C-8D1A-919CA515A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180" y="4199732"/>
            <a:ext cx="3607295" cy="98909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93DA488-3C6D-431D-9A72-77DDC4B5236B}"/>
              </a:ext>
            </a:extLst>
          </p:cNvPr>
          <p:cNvSpPr txBox="1"/>
          <p:nvPr/>
        </p:nvSpPr>
        <p:spPr>
          <a:xfrm>
            <a:off x="2914075" y="34928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没考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49F5A2A-4286-4807-9D46-C5A4B12E859D}"/>
              </a:ext>
            </a:extLst>
          </p:cNvPr>
          <p:cNvSpPr txBox="1"/>
          <p:nvPr/>
        </p:nvSpPr>
        <p:spPr>
          <a:xfrm>
            <a:off x="2914075" y="24507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没考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474114A-424C-4C0C-9C75-4FFE7C56509E}"/>
              </a:ext>
            </a:extLst>
          </p:cNvPr>
          <p:cNvSpPr txBox="1"/>
          <p:nvPr/>
        </p:nvSpPr>
        <p:spPr>
          <a:xfrm>
            <a:off x="2914075" y="16007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没考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25B6084-2669-47A9-A1CB-5F5C468C30E4}"/>
              </a:ext>
            </a:extLst>
          </p:cNvPr>
          <p:cNvSpPr txBox="1"/>
          <p:nvPr/>
        </p:nvSpPr>
        <p:spPr>
          <a:xfrm>
            <a:off x="2836567" y="53801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没考</a:t>
            </a:r>
          </a:p>
        </p:txBody>
      </p:sp>
    </p:spTree>
    <p:extLst>
      <p:ext uri="{BB962C8B-B14F-4D97-AF65-F5344CB8AC3E}">
        <p14:creationId xmlns:p14="http://schemas.microsoft.com/office/powerpoint/2010/main" val="1377537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DB5ACAD-43F1-4B1C-A8F3-FD1ED524B67E}"/>
              </a:ext>
            </a:extLst>
          </p:cNvPr>
          <p:cNvSpPr/>
          <p:nvPr/>
        </p:nvSpPr>
        <p:spPr>
          <a:xfrm>
            <a:off x="435910" y="328139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</a:t>
            </a:r>
            <a:r>
              <a:rPr lang="en-US" altLang="zh-CN" b="1" dirty="0"/>
              <a:t>A+</a:t>
            </a:r>
          </a:p>
          <a:p>
            <a:r>
              <a:rPr lang="zh-CN" altLang="en-US" b="1" dirty="0"/>
              <a:t>考察程度：除非换了出题人</a:t>
            </a:r>
            <a:endParaRPr lang="en-US" altLang="zh-CN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B2295BF-6343-49BF-B972-BF0274605DC4}"/>
              </a:ext>
            </a:extLst>
          </p:cNvPr>
          <p:cNvSpPr/>
          <p:nvPr/>
        </p:nvSpPr>
        <p:spPr>
          <a:xfrm>
            <a:off x="-1" y="0"/>
            <a:ext cx="568800" cy="328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8-1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FB5ED195-B45C-4A56-A597-FBE9F89B9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biLevel thresh="75000"/>
          </a:blip>
          <a:srcRect b="40327"/>
          <a:stretch/>
        </p:blipFill>
        <p:spPr>
          <a:xfrm>
            <a:off x="568799" y="1069710"/>
            <a:ext cx="3926289" cy="15109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7D8438-F787-4476-8527-58EB23E241C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935968" y="2262294"/>
            <a:ext cx="3736667" cy="3903980"/>
          </a:xfrm>
          <a:prstGeom prst="rect">
            <a:avLst/>
          </a:prstGeom>
        </p:spPr>
      </p:pic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AE1A30C1-2CCD-4A40-884F-ECB94B333E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</a:blip>
          <a:srcRect l="173" t="62763" r="-173" b="2236"/>
          <a:stretch/>
        </p:blipFill>
        <p:spPr>
          <a:xfrm>
            <a:off x="6841156" y="1145757"/>
            <a:ext cx="3926289" cy="886243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5DA445A-FFBC-441A-AA93-22906B1FDE16}"/>
              </a:ext>
            </a:extLst>
          </p:cNvPr>
          <p:cNvCxnSpPr/>
          <p:nvPr/>
        </p:nvCxnSpPr>
        <p:spPr>
          <a:xfrm>
            <a:off x="6096000" y="196402"/>
            <a:ext cx="0" cy="6465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DC657BF0-D348-4E6F-B587-43A169475047}"/>
              </a:ext>
            </a:extLst>
          </p:cNvPr>
          <p:cNvSpPr txBox="1"/>
          <p:nvPr/>
        </p:nvSpPr>
        <p:spPr>
          <a:xfrm>
            <a:off x="350618" y="2809565"/>
            <a:ext cx="41248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*</a:t>
            </a:r>
            <a:r>
              <a:rPr kumimoji="1"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满秩分解</a:t>
            </a:r>
            <a:endParaRPr kumimoji="1" lang="en-US" altLang="zh-CN" sz="16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kumimoji="1"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1.</a:t>
            </a:r>
            <a:r>
              <a:rPr kumimoji="1"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进行行变化</a:t>
            </a:r>
            <a:r>
              <a:rPr kumimoji="1"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kumimoji="1"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化成行阶梯形矩阵</a:t>
            </a:r>
            <a:endParaRPr kumimoji="1"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kumimoji="1"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2.</a:t>
            </a:r>
            <a:r>
              <a:rPr kumimoji="1"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主元所在的列原来的元素</a:t>
            </a:r>
            <a:r>
              <a:rPr kumimoji="1"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e</a:t>
            </a:r>
            <a:r>
              <a:rPr kumimoji="1"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为</a:t>
            </a:r>
            <a:r>
              <a:rPr kumimoji="1"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B</a:t>
            </a:r>
            <a:r>
              <a:rPr kumimoji="1"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（列满秩）</a:t>
            </a:r>
            <a:endParaRPr kumimoji="1"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kumimoji="1"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3.</a:t>
            </a:r>
            <a:r>
              <a:rPr kumimoji="1"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去掉全为</a:t>
            </a:r>
            <a:r>
              <a:rPr kumimoji="1"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0</a:t>
            </a:r>
            <a:r>
              <a:rPr kumimoji="1"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的行为</a:t>
            </a:r>
            <a:r>
              <a:rPr kumimoji="1"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C</a:t>
            </a:r>
            <a:r>
              <a:rPr kumimoji="1"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（行满秩）</a:t>
            </a:r>
            <a:endParaRPr kumimoji="1"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0EC5F2-3A73-4F50-B77C-9514DFE607E8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435910" y="4277361"/>
            <a:ext cx="5181583" cy="212091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BFAC0B1-7B8E-4DAF-AE19-4B4710D4C05C}"/>
              </a:ext>
            </a:extLst>
          </p:cNvPr>
          <p:cNvSpPr/>
          <p:nvPr/>
        </p:nvSpPr>
        <p:spPr>
          <a:xfrm>
            <a:off x="1519365" y="4277361"/>
            <a:ext cx="187515" cy="89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05EC078-82D4-4627-B412-995EC5493BC4}"/>
              </a:ext>
            </a:extLst>
          </p:cNvPr>
          <p:cNvSpPr/>
          <p:nvPr/>
        </p:nvSpPr>
        <p:spPr>
          <a:xfrm>
            <a:off x="1913237" y="4277361"/>
            <a:ext cx="187515" cy="89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E5D198A-6A14-4375-BE16-AA9EABDA4259}"/>
              </a:ext>
            </a:extLst>
          </p:cNvPr>
          <p:cNvSpPr/>
          <p:nvPr/>
        </p:nvSpPr>
        <p:spPr>
          <a:xfrm>
            <a:off x="3035082" y="4277361"/>
            <a:ext cx="187515" cy="89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DC1AC95-6359-411F-9151-463F06340659}"/>
              </a:ext>
            </a:extLst>
          </p:cNvPr>
          <p:cNvSpPr/>
          <p:nvPr/>
        </p:nvSpPr>
        <p:spPr>
          <a:xfrm>
            <a:off x="3407659" y="4277361"/>
            <a:ext cx="187515" cy="897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581C0D3-5DE7-4C7C-BF1F-B17EA663D454}"/>
              </a:ext>
            </a:extLst>
          </p:cNvPr>
          <p:cNvSpPr/>
          <p:nvPr/>
        </p:nvSpPr>
        <p:spPr>
          <a:xfrm>
            <a:off x="2964515" y="4316307"/>
            <a:ext cx="1447800" cy="40978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885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DB5ACAD-43F1-4B1C-A8F3-FD1ED524B67E}"/>
              </a:ext>
            </a:extLst>
          </p:cNvPr>
          <p:cNvSpPr/>
          <p:nvPr/>
        </p:nvSpPr>
        <p:spPr>
          <a:xfrm>
            <a:off x="435910" y="328139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知识点：最佳最小二乘解</a:t>
            </a:r>
            <a:endParaRPr lang="en-US" altLang="zh-CN" b="1" dirty="0"/>
          </a:p>
          <a:p>
            <a:r>
              <a:rPr lang="zh-CN" altLang="en-US" b="1" dirty="0"/>
              <a:t>考察程度：自求多福</a:t>
            </a:r>
            <a:endParaRPr lang="en-US" altLang="zh-CN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B2295BF-6343-49BF-B972-BF0274605DC4}"/>
              </a:ext>
            </a:extLst>
          </p:cNvPr>
          <p:cNvSpPr/>
          <p:nvPr/>
        </p:nvSpPr>
        <p:spPr>
          <a:xfrm>
            <a:off x="-1" y="0"/>
            <a:ext cx="568800" cy="328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8-1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57620E-BD41-4F40-BFD8-03CE4FC15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57" y="1148812"/>
            <a:ext cx="5530110" cy="4560376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85CBC9B-AB43-4CAA-8354-B1FEEE038488}"/>
              </a:ext>
            </a:extLst>
          </p:cNvPr>
          <p:cNvCxnSpPr/>
          <p:nvPr/>
        </p:nvCxnSpPr>
        <p:spPr>
          <a:xfrm>
            <a:off x="6096000" y="196402"/>
            <a:ext cx="0" cy="6465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3066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B254948-6982-4F58-A797-681D6F7B3852}"/>
              </a:ext>
            </a:extLst>
          </p:cNvPr>
          <p:cNvSpPr/>
          <p:nvPr/>
        </p:nvSpPr>
        <p:spPr>
          <a:xfrm>
            <a:off x="435910" y="328139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知识点：其他边缘考点</a:t>
            </a:r>
            <a:endParaRPr lang="en-US" altLang="zh-CN" b="1" dirty="0"/>
          </a:p>
          <a:p>
            <a:r>
              <a:rPr lang="zh-CN" altLang="en-US" b="1" dirty="0"/>
              <a:t>考察程度：自求多福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0AAB13-DD71-41D7-9E68-226F99BBF5FB}"/>
              </a:ext>
            </a:extLst>
          </p:cNvPr>
          <p:cNvSpPr txBox="1"/>
          <p:nvPr/>
        </p:nvSpPr>
        <p:spPr>
          <a:xfrm>
            <a:off x="3401413" y="524533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没有要自求多福的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1564569-CE17-43B2-8386-57D5C9FF7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602" y="2674982"/>
            <a:ext cx="3303555" cy="165177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A584F95-38D2-4AC9-B9E1-D9B39C768753}"/>
              </a:ext>
            </a:extLst>
          </p:cNvPr>
          <p:cNvSpPr txBox="1"/>
          <p:nvPr/>
        </p:nvSpPr>
        <p:spPr>
          <a:xfrm>
            <a:off x="435910" y="1810264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2019-2020 </a:t>
            </a:r>
            <a:r>
              <a:rPr lang="zh-CN" altLang="en-US" b="1" dirty="0"/>
              <a:t>第二学期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320DEB3-6C42-4E08-82B0-CBB0E25A06E1}"/>
              </a:ext>
            </a:extLst>
          </p:cNvPr>
          <p:cNvSpPr txBox="1"/>
          <p:nvPr/>
        </p:nvSpPr>
        <p:spPr>
          <a:xfrm>
            <a:off x="435910" y="3464011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2018-2019 </a:t>
            </a:r>
            <a:r>
              <a:rPr lang="zh-CN" altLang="en-US" b="1" dirty="0"/>
              <a:t>第二学期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38CE694-CF1C-4262-BDDE-E0FE444CABA4}"/>
              </a:ext>
            </a:extLst>
          </p:cNvPr>
          <p:cNvSpPr txBox="1"/>
          <p:nvPr/>
        </p:nvSpPr>
        <p:spPr>
          <a:xfrm>
            <a:off x="435910" y="5247505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2020-2021 </a:t>
            </a:r>
            <a:r>
              <a:rPr lang="zh-CN" altLang="en-US" b="1" dirty="0"/>
              <a:t>第一学期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BD6450F-835E-4737-99B7-2F7A19F582E9}"/>
              </a:ext>
            </a:extLst>
          </p:cNvPr>
          <p:cNvSpPr txBox="1"/>
          <p:nvPr/>
        </p:nvSpPr>
        <p:spPr>
          <a:xfrm>
            <a:off x="435910" y="5906289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2015-2016 </a:t>
            </a:r>
            <a:r>
              <a:rPr lang="zh-CN" altLang="en-US" b="1" dirty="0"/>
              <a:t>第一学期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8A9EAA3-DC3F-43E1-9675-1D805785FED5}"/>
              </a:ext>
            </a:extLst>
          </p:cNvPr>
          <p:cNvSpPr txBox="1"/>
          <p:nvPr/>
        </p:nvSpPr>
        <p:spPr>
          <a:xfrm>
            <a:off x="7287732" y="789804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2015-2014 </a:t>
            </a:r>
            <a:r>
              <a:rPr lang="zh-CN" altLang="en-US" b="1" dirty="0"/>
              <a:t>第一学期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6ED6932-DE52-4A99-8B19-DFC127DD5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701" y="4553324"/>
            <a:ext cx="4707330" cy="55641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AFEC5AC-2016-4F17-9CB5-5164B5F11490}"/>
              </a:ext>
            </a:extLst>
          </p:cNvPr>
          <p:cNvSpPr txBox="1"/>
          <p:nvPr/>
        </p:nvSpPr>
        <p:spPr>
          <a:xfrm>
            <a:off x="9883779" y="78980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没有要自求多福的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5920FB8-8168-4FB3-8090-11537C20E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364" y="5598757"/>
            <a:ext cx="3685230" cy="113673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8A9085D-7DFF-414A-A79E-8AFE8489B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222" y="1752357"/>
            <a:ext cx="3421550" cy="485145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FA8FC9A2-E547-43E4-9043-02C6B90E17A1}"/>
              </a:ext>
            </a:extLst>
          </p:cNvPr>
          <p:cNvSpPr/>
          <p:nvPr/>
        </p:nvSpPr>
        <p:spPr>
          <a:xfrm>
            <a:off x="0" y="0"/>
            <a:ext cx="568960" cy="32813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9-1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3E59B8E-59D4-4572-8339-E65754E050EC}"/>
              </a:ext>
            </a:extLst>
          </p:cNvPr>
          <p:cNvSpPr txBox="1"/>
          <p:nvPr/>
        </p:nvSpPr>
        <p:spPr>
          <a:xfrm>
            <a:off x="7287732" y="3094679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2021-2022 </a:t>
            </a:r>
            <a:r>
              <a:rPr lang="zh-CN" altLang="en-US" b="1" dirty="0"/>
              <a:t>第二学期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E52E586-43A7-4CAD-83DB-FEAAF1A09E65}"/>
              </a:ext>
            </a:extLst>
          </p:cNvPr>
          <p:cNvSpPr txBox="1"/>
          <p:nvPr/>
        </p:nvSpPr>
        <p:spPr>
          <a:xfrm>
            <a:off x="7287732" y="4472024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2021-2022 </a:t>
            </a:r>
            <a:r>
              <a:rPr lang="zh-CN" altLang="en-US" b="1" dirty="0"/>
              <a:t>第一学期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63B8CB6-A01A-4498-A248-BAAA0E4C6DB8}"/>
              </a:ext>
            </a:extLst>
          </p:cNvPr>
          <p:cNvSpPr txBox="1"/>
          <p:nvPr/>
        </p:nvSpPr>
        <p:spPr>
          <a:xfrm>
            <a:off x="7287732" y="1197025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2019-2020 </a:t>
            </a:r>
            <a:r>
              <a:rPr lang="zh-CN" altLang="en-US" b="1" dirty="0"/>
              <a:t>第一学期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96FF6EB-022F-428A-8523-BE011F05E834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</a:blip>
          <a:stretch>
            <a:fillRect/>
          </a:stretch>
        </p:blipFill>
        <p:spPr>
          <a:xfrm>
            <a:off x="6925552" y="3446672"/>
            <a:ext cx="4989552" cy="10440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F5BA00E-2061-47AF-BF22-4FCBA0D69C34}"/>
              </a:ext>
            </a:extLst>
          </p:cNvPr>
          <p:cNvSpPr/>
          <p:nvPr/>
        </p:nvSpPr>
        <p:spPr>
          <a:xfrm>
            <a:off x="435910" y="4255376"/>
            <a:ext cx="2779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二次修订</a:t>
            </a:r>
            <a:r>
              <a:rPr lang="en-US" altLang="zh-CN" b="1" dirty="0">
                <a:solidFill>
                  <a:srgbClr val="FF0000"/>
                </a:solidFill>
              </a:rPr>
              <a:t>:</a:t>
            </a:r>
            <a:r>
              <a:rPr lang="zh-CN" altLang="en-US" b="1" dirty="0">
                <a:solidFill>
                  <a:srgbClr val="FF0000"/>
                </a:solidFill>
              </a:rPr>
              <a:t>这个考两次了！</a:t>
            </a:r>
            <a:endParaRPr lang="zh-CN" altLang="en-US" dirty="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ECA5A48A-2473-4E74-AEAD-94860D83633E}"/>
              </a:ext>
            </a:extLst>
          </p:cNvPr>
          <p:cNvSpPr/>
          <p:nvPr/>
        </p:nvSpPr>
        <p:spPr>
          <a:xfrm rot="18627180">
            <a:off x="2960716" y="4034573"/>
            <a:ext cx="179013" cy="584374"/>
          </a:xfrm>
          <a:custGeom>
            <a:avLst/>
            <a:gdLst>
              <a:gd name="connsiteX0" fmla="*/ 0 w 179013"/>
              <a:gd name="connsiteY0" fmla="*/ 119153 h 584374"/>
              <a:gd name="connsiteX1" fmla="*/ 176463 w 179013"/>
              <a:gd name="connsiteY1" fmla="*/ 30922 h 584374"/>
              <a:gd name="connsiteX2" fmla="*/ 88232 w 179013"/>
              <a:gd name="connsiteY2" fmla="*/ 584374 h 584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013" h="584374">
                <a:moveTo>
                  <a:pt x="0" y="119153"/>
                </a:moveTo>
                <a:cubicBezTo>
                  <a:pt x="80879" y="36269"/>
                  <a:pt x="161758" y="-46615"/>
                  <a:pt x="176463" y="30922"/>
                </a:cubicBezTo>
                <a:cubicBezTo>
                  <a:pt x="191168" y="108459"/>
                  <a:pt x="139700" y="346416"/>
                  <a:pt x="88232" y="584374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0E6E4FC3-4556-4F2E-907D-B00EC936BDAF}"/>
              </a:ext>
            </a:extLst>
          </p:cNvPr>
          <p:cNvSpPr/>
          <p:nvPr/>
        </p:nvSpPr>
        <p:spPr>
          <a:xfrm>
            <a:off x="2847249" y="3657600"/>
            <a:ext cx="4387740" cy="625642"/>
          </a:xfrm>
          <a:custGeom>
            <a:avLst/>
            <a:gdLst>
              <a:gd name="connsiteX0" fmla="*/ 8246 w 4387740"/>
              <a:gd name="connsiteY0" fmla="*/ 625642 h 625642"/>
              <a:gd name="connsiteX1" fmla="*/ 264919 w 4387740"/>
              <a:gd name="connsiteY1" fmla="*/ 240632 h 625642"/>
              <a:gd name="connsiteX2" fmla="*/ 1756835 w 4387740"/>
              <a:gd name="connsiteY2" fmla="*/ 481263 h 625642"/>
              <a:gd name="connsiteX3" fmla="*/ 4387740 w 4387740"/>
              <a:gd name="connsiteY3" fmla="*/ 0 h 625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7740" h="625642">
                <a:moveTo>
                  <a:pt x="8246" y="625642"/>
                </a:moveTo>
                <a:cubicBezTo>
                  <a:pt x="-9134" y="445168"/>
                  <a:pt x="-26513" y="264695"/>
                  <a:pt x="264919" y="240632"/>
                </a:cubicBezTo>
                <a:cubicBezTo>
                  <a:pt x="556351" y="216569"/>
                  <a:pt x="1069698" y="521368"/>
                  <a:pt x="1756835" y="481263"/>
                </a:cubicBezTo>
                <a:cubicBezTo>
                  <a:pt x="2443972" y="441158"/>
                  <a:pt x="3415856" y="220579"/>
                  <a:pt x="438774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052969-A4C0-4B77-9E87-58A59E3F47C6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</a:blip>
          <a:stretch>
            <a:fillRect/>
          </a:stretch>
        </p:blipFill>
        <p:spPr>
          <a:xfrm>
            <a:off x="6631229" y="1637991"/>
            <a:ext cx="5357324" cy="11354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A4B5F9-1166-40DD-B9AB-6714D60BF935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50000"/>
          </a:blip>
          <a:stretch>
            <a:fillRect/>
          </a:stretch>
        </p:blipFill>
        <p:spPr>
          <a:xfrm>
            <a:off x="6661712" y="2674982"/>
            <a:ext cx="5296359" cy="4191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9D4E38-4EE8-4BCE-8E35-7BCEF925013B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</a:blip>
          <a:stretch>
            <a:fillRect/>
          </a:stretch>
        </p:blipFill>
        <p:spPr>
          <a:xfrm>
            <a:off x="6961031" y="4920810"/>
            <a:ext cx="5032519" cy="6901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D6551E-6793-4635-81F6-41DD82FAE34A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50000"/>
          </a:blip>
          <a:stretch>
            <a:fillRect/>
          </a:stretch>
        </p:blipFill>
        <p:spPr>
          <a:xfrm>
            <a:off x="6961031" y="5641644"/>
            <a:ext cx="3589331" cy="78492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F375056-F73C-4292-9852-8B05A61C1EE5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50000"/>
          </a:blip>
          <a:stretch>
            <a:fillRect/>
          </a:stretch>
        </p:blipFill>
        <p:spPr>
          <a:xfrm>
            <a:off x="6661712" y="6448455"/>
            <a:ext cx="5530288" cy="27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53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DB5ACAD-43F1-4B1C-A8F3-FD1ED524B67E}"/>
              </a:ext>
            </a:extLst>
          </p:cNvPr>
          <p:cNvSpPr/>
          <p:nvPr/>
        </p:nvSpPr>
        <p:spPr>
          <a:xfrm>
            <a:off x="435910" y="32813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知识点：其他</a:t>
            </a:r>
            <a:endParaRPr lang="en-US" altLang="zh-CN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D7AD41-B024-4280-B70C-A21277B8B38B}"/>
              </a:ext>
            </a:extLst>
          </p:cNvPr>
          <p:cNvSpPr/>
          <p:nvPr/>
        </p:nvSpPr>
        <p:spPr>
          <a:xfrm>
            <a:off x="-1" y="0"/>
            <a:ext cx="568800" cy="328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9-1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4E6B815-2CEB-4031-98EC-40178C7F364D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415590" y="2141887"/>
            <a:ext cx="5610140" cy="24633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5C9C0D-13B1-4BBA-8F62-30CEF5325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60" y="910423"/>
            <a:ext cx="5362875" cy="63389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D33C3FF-EF97-4BCE-A6B8-86FF6D356AC7}"/>
              </a:ext>
            </a:extLst>
          </p:cNvPr>
          <p:cNvSpPr txBox="1"/>
          <p:nvPr/>
        </p:nvSpPr>
        <p:spPr>
          <a:xfrm>
            <a:off x="415590" y="17725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解：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8072235-2088-457C-A169-6F553AD5A25A}"/>
              </a:ext>
            </a:extLst>
          </p:cNvPr>
          <p:cNvCxnSpPr/>
          <p:nvPr/>
        </p:nvCxnSpPr>
        <p:spPr>
          <a:xfrm>
            <a:off x="6096000" y="196402"/>
            <a:ext cx="0" cy="6465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260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DB5ACAD-43F1-4B1C-A8F3-FD1ED524B67E}"/>
              </a:ext>
            </a:extLst>
          </p:cNvPr>
          <p:cNvSpPr/>
          <p:nvPr/>
        </p:nvSpPr>
        <p:spPr>
          <a:xfrm>
            <a:off x="435910" y="32813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知识点：其他</a:t>
            </a:r>
            <a:endParaRPr lang="en-US" altLang="zh-CN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D7AD41-B024-4280-B70C-A21277B8B38B}"/>
              </a:ext>
            </a:extLst>
          </p:cNvPr>
          <p:cNvSpPr/>
          <p:nvPr/>
        </p:nvSpPr>
        <p:spPr>
          <a:xfrm>
            <a:off x="-1" y="0"/>
            <a:ext cx="568800" cy="328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9-1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8196" name="Picture 4" descr="image.png">
            <a:extLst>
              <a:ext uri="{FF2B5EF4-FFF2-40B4-BE49-F238E27FC236}">
                <a16:creationId xmlns:a16="http://schemas.microsoft.com/office/drawing/2014/main" id="{AA75E3DE-DAB0-4D6E-8F19-F48411D3A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990" y="164069"/>
            <a:ext cx="4819650" cy="66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image.png">
            <a:extLst>
              <a:ext uri="{FF2B5EF4-FFF2-40B4-BE49-F238E27FC236}">
                <a16:creationId xmlns:a16="http://schemas.microsoft.com/office/drawing/2014/main" id="{FBF6F5E5-DA49-42C5-9A86-CB1DC7AA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359" y="521027"/>
            <a:ext cx="4762500" cy="618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.png">
            <a:extLst>
              <a:ext uri="{FF2B5EF4-FFF2-40B4-BE49-F238E27FC236}">
                <a16:creationId xmlns:a16="http://schemas.microsoft.com/office/drawing/2014/main" id="{250072FC-CFD3-4234-AE4D-A565FF68F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14" y="2720128"/>
            <a:ext cx="3403884" cy="213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A660668-5669-4BD3-AC26-C2CC4A871A1E}"/>
              </a:ext>
            </a:extLst>
          </p:cNvPr>
          <p:cNvSpPr txBox="1"/>
          <p:nvPr/>
        </p:nvSpPr>
        <p:spPr>
          <a:xfrm>
            <a:off x="1334330" y="4137660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矩阵的迹：特征值的和（填空考过计算）</a:t>
            </a:r>
          </a:p>
        </p:txBody>
      </p:sp>
    </p:spTree>
    <p:extLst>
      <p:ext uri="{BB962C8B-B14F-4D97-AF65-F5344CB8AC3E}">
        <p14:creationId xmlns:p14="http://schemas.microsoft.com/office/powerpoint/2010/main" val="3350782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5871D0DE-2991-4E8E-A73B-265BE547C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041" y="5575080"/>
            <a:ext cx="2761930" cy="12206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D8CBA0C-FCC2-4BA3-92FF-5D02C01E9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6" y="683863"/>
            <a:ext cx="4154235" cy="158096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B5ACAD-43F1-4B1C-A8F3-FD1ED524B67E}"/>
              </a:ext>
            </a:extLst>
          </p:cNvPr>
          <p:cNvSpPr/>
          <p:nvPr/>
        </p:nvSpPr>
        <p:spPr>
          <a:xfrm>
            <a:off x="435910" y="32813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知识点：其他</a:t>
            </a:r>
            <a:endParaRPr lang="en-US" altLang="zh-CN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D7AD41-B024-4280-B70C-A21277B8B38B}"/>
              </a:ext>
            </a:extLst>
          </p:cNvPr>
          <p:cNvSpPr/>
          <p:nvPr/>
        </p:nvSpPr>
        <p:spPr>
          <a:xfrm>
            <a:off x="-1" y="0"/>
            <a:ext cx="568800" cy="328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9-1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30CA83-E993-41B7-A9A6-FFEC56ABC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382" y="1300396"/>
            <a:ext cx="3379415" cy="9142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8C52C3D-6DAD-4C4A-9BA9-FF5A0162D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6182" y="2264827"/>
            <a:ext cx="3235813" cy="23263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F43FBF-10E3-40A2-A7BD-A02E681E6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0470" y="4591166"/>
            <a:ext cx="2905530" cy="172321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8D74A55-AC30-45E3-A7A6-8F7873C2A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1559" y="996349"/>
            <a:ext cx="2972544" cy="29773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6E498BA-0B63-4B18-B728-6897AACC4CE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84804" y="3973680"/>
            <a:ext cx="3355481" cy="251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411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DB5ACAD-43F1-4B1C-A8F3-FD1ED524B67E}"/>
              </a:ext>
            </a:extLst>
          </p:cNvPr>
          <p:cNvSpPr/>
          <p:nvPr/>
        </p:nvSpPr>
        <p:spPr>
          <a:xfrm>
            <a:off x="435910" y="32813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知识点：其他</a:t>
            </a:r>
            <a:endParaRPr lang="en-US" altLang="zh-CN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D7AD41-B024-4280-B70C-A21277B8B38B}"/>
              </a:ext>
            </a:extLst>
          </p:cNvPr>
          <p:cNvSpPr/>
          <p:nvPr/>
        </p:nvSpPr>
        <p:spPr>
          <a:xfrm>
            <a:off x="-1" y="0"/>
            <a:ext cx="568800" cy="328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9-1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FFBE45D-4D1E-4313-8982-6D2B2F67AFC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802479" y="1025610"/>
            <a:ext cx="4899116" cy="34548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4719508-5FB5-490A-82F5-225E2538694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206822" y="1025610"/>
            <a:ext cx="4864452" cy="3177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DC565EE-1735-4A3C-8032-F8878D03B9FA}"/>
                  </a:ext>
                </a:extLst>
              </p:cNvPr>
              <p:cNvSpPr txBox="1"/>
              <p:nvPr/>
            </p:nvSpPr>
            <p:spPr>
              <a:xfrm>
                <a:off x="6492240" y="4000633"/>
                <a:ext cx="4045146" cy="581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(11)</a:t>
                </a:r>
                <a:r>
                  <a:rPr lang="zh-CN" altLang="en-US" sz="2400" b="1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en-US" sz="24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𝒔𝒊𝒏</m:t>
                        </m:r>
                      </m:fName>
                      <m:e>
                        <m:f>
                          <m:fPr>
                            <m:ctrlPr>
                              <a:rPr lang="zh-CN" alt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b="1" i="1" smtClean="0"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zh-CN" alt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zh-CN" altLang="en-US" sz="24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func>
                    <m:r>
                      <a:rPr lang="zh-CN" alt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zh-CN" altLang="en-US" sz="24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𝒄𝒐𝒔</m:t>
                        </m:r>
                      </m:fName>
                      <m:e>
                        <m:r>
                          <a:rPr lang="zh-CN" altLang="en-US" sz="24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  <m:r>
                          <a:rPr lang="zh-CN" altLang="en-US" sz="24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func>
                    <m:r>
                      <a:rPr lang="zh-CN" alt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DC565EE-1735-4A3C-8032-F8878D03B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0" y="4000633"/>
                <a:ext cx="4045146" cy="581378"/>
              </a:xfrm>
              <a:prstGeom prst="rect">
                <a:avLst/>
              </a:prstGeom>
              <a:blipFill>
                <a:blip r:embed="rId4"/>
                <a:stretch>
                  <a:fillRect l="-2259" b="-10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https://ss0.baidu.com/-Po3dSag_xI4khGko9WTAnF6hhy/zhidao/wh%3D600%2C800/sign=94c1b9eab999a9013b6053302da52643/80cb39dbb6fd52665be759eaaa18972bd507367b.jpg">
            <a:extLst>
              <a:ext uri="{FF2B5EF4-FFF2-40B4-BE49-F238E27FC236}">
                <a16:creationId xmlns:a16="http://schemas.microsoft.com/office/drawing/2014/main" id="{A1C55109-872A-4F6C-A9DF-A31D76580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774" y="4291322"/>
            <a:ext cx="4159747" cy="20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801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27256D2-FD4F-4174-90C1-0CDB5218BD8D}"/>
              </a:ext>
            </a:extLst>
          </p:cNvPr>
          <p:cNvSpPr/>
          <p:nvPr/>
        </p:nvSpPr>
        <p:spPr>
          <a:xfrm>
            <a:off x="435910" y="32813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知识点：其他</a:t>
            </a:r>
            <a:endParaRPr lang="en-US" altLang="zh-CN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56E274-BB7A-41E0-9631-1EDC7EA1A730}"/>
              </a:ext>
            </a:extLst>
          </p:cNvPr>
          <p:cNvSpPr/>
          <p:nvPr/>
        </p:nvSpPr>
        <p:spPr>
          <a:xfrm>
            <a:off x="-1" y="0"/>
            <a:ext cx="568800" cy="328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9-1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24EED6-5F7F-4B39-8053-27305E121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71" y="943420"/>
            <a:ext cx="5242170" cy="37075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AC88E1-87C7-4806-AACE-4728DE78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761" y="1027243"/>
            <a:ext cx="5145452" cy="3623739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8F294AC-EA23-48B4-8789-FCCCB16F1A1F}"/>
              </a:ext>
            </a:extLst>
          </p:cNvPr>
          <p:cNvCxnSpPr/>
          <p:nvPr/>
        </p:nvCxnSpPr>
        <p:spPr>
          <a:xfrm>
            <a:off x="6096000" y="196402"/>
            <a:ext cx="0" cy="6465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5131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27256D2-FD4F-4174-90C1-0CDB5218BD8D}"/>
              </a:ext>
            </a:extLst>
          </p:cNvPr>
          <p:cNvSpPr/>
          <p:nvPr/>
        </p:nvSpPr>
        <p:spPr>
          <a:xfrm>
            <a:off x="435910" y="32813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知识点：其他</a:t>
            </a:r>
            <a:endParaRPr lang="en-US" altLang="zh-CN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56E274-BB7A-41E0-9631-1EDC7EA1A730}"/>
              </a:ext>
            </a:extLst>
          </p:cNvPr>
          <p:cNvSpPr/>
          <p:nvPr/>
        </p:nvSpPr>
        <p:spPr>
          <a:xfrm>
            <a:off x="-1" y="0"/>
            <a:ext cx="568800" cy="328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9-1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6C72EF6-23DC-4D67-A591-1E75A10AC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10" y="1086570"/>
            <a:ext cx="5506536" cy="3791385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91AF52E-D72A-415D-A2DB-0013AE6444B7}"/>
              </a:ext>
            </a:extLst>
          </p:cNvPr>
          <p:cNvCxnSpPr/>
          <p:nvPr/>
        </p:nvCxnSpPr>
        <p:spPr>
          <a:xfrm>
            <a:off x="6096000" y="196402"/>
            <a:ext cx="0" cy="6465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987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CEDAEB-296F-4784-9D57-729C7EE2B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51"/>
          <a:stretch/>
        </p:blipFill>
        <p:spPr>
          <a:xfrm>
            <a:off x="5676901" y="0"/>
            <a:ext cx="6480802" cy="642112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8F59DA1B-C2FA-4CD4-95BE-E18DE6398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22-23</a:t>
            </a:r>
            <a:r>
              <a:rPr lang="zh-CN" altLang="en-US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年估题验证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5109D06-E7AE-4BC9-942B-7E2F2220E1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883" b="3408"/>
          <a:stretch/>
        </p:blipFill>
        <p:spPr>
          <a:xfrm>
            <a:off x="0" y="1337642"/>
            <a:ext cx="6480803" cy="303997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F845E41-B80D-4FC2-8E25-B8D40C454FAE}"/>
              </a:ext>
            </a:extLst>
          </p:cNvPr>
          <p:cNvSpPr/>
          <p:nvPr/>
        </p:nvSpPr>
        <p:spPr>
          <a:xfrm>
            <a:off x="489578" y="3847374"/>
            <a:ext cx="58864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zh-CN" altLang="en-US" b="1" dirty="0"/>
              <a:t>大题第一道必是已知矩阵（</a:t>
            </a:r>
            <a:r>
              <a:rPr lang="en-US" altLang="zh-CN" b="1" dirty="0"/>
              <a:t>1</a:t>
            </a:r>
            <a:r>
              <a:rPr lang="zh-CN" altLang="en-US" b="1" dirty="0"/>
              <a:t>）求</a:t>
            </a:r>
            <a:r>
              <a:rPr lang="en-US" altLang="zh-CN" b="1" dirty="0"/>
              <a:t>Jordan</a:t>
            </a:r>
            <a:r>
              <a:rPr lang="zh-CN" altLang="en-US" b="1" dirty="0"/>
              <a:t>标准型和最小多项式（</a:t>
            </a:r>
            <a:r>
              <a:rPr lang="en-US" altLang="zh-CN" b="1" dirty="0"/>
              <a:t>2</a:t>
            </a:r>
            <a:r>
              <a:rPr lang="zh-CN" altLang="en-US" b="1" dirty="0"/>
              <a:t>）是求矩阵函数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√</a:t>
            </a:r>
            <a:endParaRPr lang="en-US" altLang="zh-CN" b="1" dirty="0"/>
          </a:p>
          <a:p>
            <a:pPr marL="457200" indent="-457200">
              <a:buFontTx/>
              <a:buAutoNum type="arabicPeriod"/>
            </a:pPr>
            <a:r>
              <a:rPr lang="zh-CN" altLang="en-US" b="1" dirty="0"/>
              <a:t>大题必有两道是求谱分解和奇异值分解。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√</a:t>
            </a:r>
            <a:endParaRPr lang="zh-CN" altLang="en-US" b="1" dirty="0"/>
          </a:p>
          <a:p>
            <a:pPr marL="457200" indent="-457200">
              <a:buFontTx/>
              <a:buAutoNum type="arabicPeriod"/>
            </a:pPr>
            <a:r>
              <a:rPr lang="zh-CN" altLang="en-US" b="1" dirty="0"/>
              <a:t>大题必有一个幂级数收敛证明，并求收敛和。</a:t>
            </a:r>
            <a:r>
              <a:rPr lang="zh-CN" altLang="en-US" b="1" i="1" dirty="0">
                <a:solidFill>
                  <a:schemeClr val="accent6">
                    <a:lumMod val="50000"/>
                  </a:schemeClr>
                </a:solidFill>
              </a:rPr>
              <a:t>√</a:t>
            </a:r>
            <a:endParaRPr lang="en-US" altLang="zh-CN" b="1" i="1" dirty="0"/>
          </a:p>
          <a:p>
            <a:pPr marL="457200" indent="-457200">
              <a:buFontTx/>
              <a:buAutoNum type="arabicPeriod"/>
            </a:pPr>
            <a:r>
              <a:rPr lang="zh-CN" altLang="en-US" b="1" dirty="0"/>
              <a:t>大题可能会有一个</a:t>
            </a:r>
            <a:r>
              <a:rPr lang="en-US" altLang="zh-CN" b="1" dirty="0"/>
              <a:t>Hermite</a:t>
            </a:r>
            <a:r>
              <a:rPr lang="zh-CN" altLang="en-US" b="1" dirty="0"/>
              <a:t>二次型计算或者</a:t>
            </a:r>
            <a:r>
              <a:rPr lang="en-US" altLang="zh-CN" b="1" dirty="0"/>
              <a:t>Hermite</a:t>
            </a:r>
            <a:r>
              <a:rPr lang="zh-CN" altLang="en-US" b="1" dirty="0"/>
              <a:t>矩阵证明。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√</a:t>
            </a:r>
            <a:endParaRPr lang="en-US" altLang="zh-CN" b="1" dirty="0"/>
          </a:p>
          <a:p>
            <a:pPr marL="457200" indent="-457200">
              <a:buFontTx/>
              <a:buAutoNum type="arabicPeriod"/>
            </a:pPr>
            <a:r>
              <a:rPr lang="zh-CN" altLang="en-US" b="1" dirty="0"/>
              <a:t>大题可能有一个矩阵范数的证明题</a:t>
            </a:r>
            <a:r>
              <a:rPr lang="zh-CN" altLang="en-US" b="1" dirty="0">
                <a:solidFill>
                  <a:srgbClr val="C00000"/>
                </a:solidFill>
              </a:rPr>
              <a:t>√虽然估计对了类型但变题了，还是证明不出来，</a:t>
            </a:r>
            <a:r>
              <a:rPr lang="en-US" altLang="zh-CN" b="1" dirty="0">
                <a:solidFill>
                  <a:srgbClr val="C00000"/>
                </a:solidFill>
              </a:rPr>
              <a:t>10</a:t>
            </a:r>
            <a:r>
              <a:rPr lang="zh-CN" altLang="en-US" b="1" dirty="0">
                <a:solidFill>
                  <a:srgbClr val="C00000"/>
                </a:solidFill>
              </a:rPr>
              <a:t>分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b="1" dirty="0">
                <a:solidFill>
                  <a:srgbClr val="C00000"/>
                </a:solidFill>
              </a:rPr>
              <a:t>有一个全新的题，</a:t>
            </a:r>
            <a:r>
              <a:rPr lang="en-US" altLang="zh-CN" b="1" dirty="0">
                <a:solidFill>
                  <a:srgbClr val="C00000"/>
                </a:solidFill>
              </a:rPr>
              <a:t>6</a:t>
            </a:r>
            <a:r>
              <a:rPr lang="zh-CN" altLang="en-US" b="1" dirty="0">
                <a:solidFill>
                  <a:srgbClr val="C00000"/>
                </a:solidFill>
              </a:rPr>
              <a:t>分</a:t>
            </a:r>
            <a:endParaRPr lang="en-US" altLang="zh-CN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6C097EB-CF4F-4807-991A-C4FC4E222D17}"/>
              </a:ext>
            </a:extLst>
          </p:cNvPr>
          <p:cNvSpPr/>
          <p:nvPr/>
        </p:nvSpPr>
        <p:spPr>
          <a:xfrm>
            <a:off x="10378793" y="757808"/>
            <a:ext cx="1322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2022.12.17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9AB0830-F530-4E42-87F1-8F96B7C81CA1}"/>
              </a:ext>
            </a:extLst>
          </p:cNvPr>
          <p:cNvSpPr/>
          <p:nvPr/>
        </p:nvSpPr>
        <p:spPr>
          <a:xfrm>
            <a:off x="4668251" y="6155622"/>
            <a:ext cx="65464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分值：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70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分</a:t>
            </a:r>
            <a:endParaRPr lang="en-US" altLang="zh-CN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zh-CN" altLang="en-US" b="1" dirty="0">
                <a:solidFill>
                  <a:srgbClr val="C00000"/>
                </a:solidFill>
              </a:rPr>
              <a:t>估对：</a:t>
            </a:r>
            <a:r>
              <a:rPr lang="en-US" altLang="zh-CN" b="1" dirty="0">
                <a:solidFill>
                  <a:srgbClr val="C00000"/>
                </a:solidFill>
              </a:rPr>
              <a:t>44</a:t>
            </a:r>
            <a:r>
              <a:rPr lang="zh-CN" altLang="en-US" b="1" dirty="0">
                <a:solidFill>
                  <a:srgbClr val="C00000"/>
                </a:solidFill>
              </a:rPr>
              <a:t>分（</a:t>
            </a:r>
            <a:r>
              <a:rPr lang="en-US" altLang="zh-CN" b="1" dirty="0">
                <a:solidFill>
                  <a:srgbClr val="C00000"/>
                </a:solidFill>
              </a:rPr>
              <a:t>100%</a:t>
            </a:r>
            <a:r>
              <a:rPr lang="zh-CN" altLang="en-US" b="1" dirty="0">
                <a:solidFill>
                  <a:srgbClr val="C00000"/>
                </a:solidFill>
              </a:rPr>
              <a:t>准确且会做）</a:t>
            </a:r>
            <a:r>
              <a:rPr lang="en-US" altLang="zh-CN" b="1" dirty="0">
                <a:solidFill>
                  <a:srgbClr val="C00000"/>
                </a:solidFill>
              </a:rPr>
              <a:t>+10</a:t>
            </a:r>
            <a:r>
              <a:rPr lang="zh-CN" altLang="en-US" b="1" dirty="0">
                <a:solidFill>
                  <a:srgbClr val="C00000"/>
                </a:solidFill>
              </a:rPr>
              <a:t>分（估对但没重点复习）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0359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pics2.baidu.com/feed/622762d0f703918fe946af84ec44a79f58eec46f.jpeg?token=dc237098661d4c8eadd11367b0f0b061">
            <a:extLst>
              <a:ext uri="{FF2B5EF4-FFF2-40B4-BE49-F238E27FC236}">
                <a16:creationId xmlns:a16="http://schemas.microsoft.com/office/drawing/2014/main" id="{C1412B5B-B0A6-492A-8040-E4B6AB259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18" y="2021712"/>
            <a:ext cx="1721476" cy="173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52EE67B-5C71-4356-AC65-3046DF829ADA}"/>
              </a:ext>
            </a:extLst>
          </p:cNvPr>
          <p:cNvSpPr txBox="1"/>
          <p:nvPr/>
        </p:nvSpPr>
        <p:spPr>
          <a:xfrm>
            <a:off x="3095018" y="3759327"/>
            <a:ext cx="5955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未经作者同意不得用于除本人考试复习外的任何其他用途</a:t>
            </a:r>
            <a:endParaRPr lang="en-US" altLang="zh-CN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引用试题、课件均归相关著作权人所有</a:t>
            </a:r>
            <a:endParaRPr lang="en-US" altLang="zh-CN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6914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F59DA1B-C2FA-4CD4-95BE-E18DE6398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22-23</a:t>
            </a:r>
            <a:r>
              <a:rPr lang="zh-CN" altLang="en-US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年估题验证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5109D06-E7AE-4BC9-942B-7E2F2220E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51" b="35364"/>
          <a:stretch/>
        </p:blipFill>
        <p:spPr>
          <a:xfrm>
            <a:off x="313535" y="1342663"/>
            <a:ext cx="6480803" cy="541695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0680EEB-622F-4B53-A379-C1FA04B64AE3}"/>
              </a:ext>
            </a:extLst>
          </p:cNvPr>
          <p:cNvSpPr/>
          <p:nvPr/>
        </p:nvSpPr>
        <p:spPr>
          <a:xfrm>
            <a:off x="6096000" y="1742815"/>
            <a:ext cx="6096000" cy="43704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zh-CN" altLang="en-US" b="1" dirty="0"/>
              <a:t>填空题很大概率有一个初等因子、不变因子或者行列式因子的题 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√</a:t>
            </a:r>
            <a:endParaRPr lang="en-US" altLang="zh-CN" b="1" dirty="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buFontTx/>
              <a:buAutoNum type="arabicPeriod" startAt="6"/>
            </a:pPr>
            <a:r>
              <a:rPr lang="zh-CN" altLang="en-US" b="1" dirty="0"/>
              <a:t>填空题必有一个函数矩阵的题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√</a:t>
            </a:r>
            <a:endParaRPr lang="en-US" altLang="zh-CN" b="1" dirty="0"/>
          </a:p>
          <a:p>
            <a:pPr marL="457200" indent="-457200">
              <a:buFontTx/>
              <a:buAutoNum type="arabicPeriod" startAt="6"/>
            </a:pPr>
            <a:r>
              <a:rPr lang="zh-CN" altLang="en-US" b="1" dirty="0"/>
              <a:t>填空题必有一个矩阵范数的题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√</a:t>
            </a:r>
            <a:endParaRPr lang="en-US" altLang="zh-CN" b="1" dirty="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buFontTx/>
              <a:buAutoNum type="arabicPeriod" startAt="6"/>
            </a:pPr>
            <a:endParaRPr lang="en-US" altLang="zh-CN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分值：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30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分</a:t>
            </a:r>
            <a:endParaRPr lang="en-US" altLang="zh-CN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zh-CN" altLang="en-US" b="1" dirty="0">
                <a:solidFill>
                  <a:srgbClr val="C00000"/>
                </a:solidFill>
              </a:rPr>
              <a:t>估对：</a:t>
            </a:r>
            <a:r>
              <a:rPr lang="en-US" altLang="zh-CN" b="1" dirty="0">
                <a:solidFill>
                  <a:srgbClr val="C00000"/>
                </a:solidFill>
              </a:rPr>
              <a:t>21</a:t>
            </a:r>
            <a:r>
              <a:rPr lang="zh-CN" altLang="en-US" b="1" dirty="0">
                <a:solidFill>
                  <a:srgbClr val="C00000"/>
                </a:solidFill>
              </a:rPr>
              <a:t>分</a:t>
            </a:r>
            <a:endParaRPr lang="en-US" altLang="zh-CN" b="1" dirty="0">
              <a:solidFill>
                <a:srgbClr val="C00000"/>
              </a:solidFill>
            </a:endParaRPr>
          </a:p>
          <a:p>
            <a:endParaRPr lang="en-US" altLang="zh-CN" b="1" dirty="0">
              <a:solidFill>
                <a:srgbClr val="C00000"/>
              </a:solidFill>
            </a:endParaRPr>
          </a:p>
          <a:p>
            <a:endParaRPr lang="en-US" altLang="zh-CN" b="1" dirty="0">
              <a:solidFill>
                <a:srgbClr val="C00000"/>
              </a:solidFill>
            </a:endParaRPr>
          </a:p>
          <a:p>
            <a:r>
              <a:rPr lang="zh-CN" altLang="en-US" b="1" dirty="0">
                <a:solidFill>
                  <a:srgbClr val="C00000"/>
                </a:solidFill>
              </a:rPr>
              <a:t>总结：</a:t>
            </a:r>
            <a:endParaRPr lang="en-US" altLang="zh-CN" b="1" dirty="0">
              <a:solidFill>
                <a:srgbClr val="C00000"/>
              </a:solidFill>
            </a:endParaRPr>
          </a:p>
          <a:p>
            <a:endParaRPr lang="en-US" altLang="zh-CN" b="1" dirty="0">
              <a:solidFill>
                <a:srgbClr val="C00000"/>
              </a:solidFill>
            </a:endParaRPr>
          </a:p>
          <a:p>
            <a:r>
              <a:rPr lang="zh-CN" altLang="en-US" sz="2000" b="1" dirty="0">
                <a:solidFill>
                  <a:srgbClr val="C00000"/>
                </a:solidFill>
              </a:rPr>
              <a:t>卷面</a:t>
            </a:r>
            <a:r>
              <a:rPr lang="en-US" altLang="zh-CN" sz="2000" b="1" dirty="0">
                <a:solidFill>
                  <a:srgbClr val="C00000"/>
                </a:solidFill>
              </a:rPr>
              <a:t>100</a:t>
            </a:r>
            <a:r>
              <a:rPr lang="zh-CN" altLang="en-US" sz="2000" b="1" dirty="0">
                <a:solidFill>
                  <a:srgbClr val="C00000"/>
                </a:solidFill>
              </a:rPr>
              <a:t>分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r>
              <a:rPr lang="zh-CN" altLang="en-US" sz="2000" b="1" dirty="0">
                <a:solidFill>
                  <a:srgbClr val="C00000"/>
                </a:solidFill>
              </a:rPr>
              <a:t>估对：</a:t>
            </a:r>
            <a:r>
              <a:rPr lang="en-US" altLang="zh-CN" sz="2000" b="1" dirty="0">
                <a:solidFill>
                  <a:srgbClr val="C00000"/>
                </a:solidFill>
              </a:rPr>
              <a:t>75</a:t>
            </a:r>
            <a:r>
              <a:rPr lang="zh-CN" altLang="en-US" sz="2000" b="1" dirty="0">
                <a:solidFill>
                  <a:srgbClr val="C00000"/>
                </a:solidFill>
              </a:rPr>
              <a:t>分，没估计到：</a:t>
            </a:r>
            <a:r>
              <a:rPr lang="en-US" altLang="zh-CN" sz="2000" b="1" dirty="0">
                <a:solidFill>
                  <a:srgbClr val="C00000"/>
                </a:solidFill>
              </a:rPr>
              <a:t>25</a:t>
            </a:r>
            <a:r>
              <a:rPr lang="zh-CN" altLang="en-US" sz="2000" b="1" dirty="0">
                <a:solidFill>
                  <a:srgbClr val="C00000"/>
                </a:solidFill>
              </a:rPr>
              <a:t>分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endParaRPr lang="en-US" altLang="zh-CN" sz="2000" b="1" dirty="0">
              <a:solidFill>
                <a:srgbClr val="C00000"/>
              </a:solidFill>
            </a:endParaRPr>
          </a:p>
          <a:p>
            <a:r>
              <a:rPr lang="zh-CN" altLang="en-US" sz="2000" b="1" dirty="0">
                <a:solidFill>
                  <a:srgbClr val="C00000"/>
                </a:solidFill>
              </a:rPr>
              <a:t>加平时分及格肯定没问题！</a:t>
            </a:r>
            <a:endParaRPr lang="en-US" altLang="zh-CN" sz="2000" b="1" dirty="0">
              <a:solidFill>
                <a:srgbClr val="C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3549C31-33DE-4523-B28D-AE7F649F510D}"/>
              </a:ext>
            </a:extLst>
          </p:cNvPr>
          <p:cNvSpPr/>
          <p:nvPr/>
        </p:nvSpPr>
        <p:spPr>
          <a:xfrm>
            <a:off x="10378793" y="757808"/>
            <a:ext cx="1322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2022.12.17</a:t>
            </a:r>
          </a:p>
        </p:txBody>
      </p:sp>
    </p:spTree>
    <p:extLst>
      <p:ext uri="{BB962C8B-B14F-4D97-AF65-F5344CB8AC3E}">
        <p14:creationId xmlns:p14="http://schemas.microsoft.com/office/powerpoint/2010/main" val="1126285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6A91FEE-4CF9-4141-8480-FF82E45B9417}"/>
              </a:ext>
            </a:extLst>
          </p:cNvPr>
          <p:cNvSpPr txBox="1"/>
          <p:nvPr/>
        </p:nvSpPr>
        <p:spPr>
          <a:xfrm>
            <a:off x="435910" y="1768667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2019-2020 </a:t>
            </a:r>
            <a:r>
              <a:rPr lang="zh-CN" altLang="en-US" b="1" dirty="0"/>
              <a:t>第二学期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E0A181-C053-420D-B6F6-B5A6C6EEAC09}"/>
              </a:ext>
            </a:extLst>
          </p:cNvPr>
          <p:cNvSpPr txBox="1"/>
          <p:nvPr/>
        </p:nvSpPr>
        <p:spPr>
          <a:xfrm>
            <a:off x="435910" y="3166575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2018-2019 </a:t>
            </a:r>
            <a:r>
              <a:rPr lang="zh-CN" altLang="en-US" b="1" dirty="0"/>
              <a:t>第二学期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91B32CF-088F-43EF-B7AD-6C9F4A32BD9A}"/>
              </a:ext>
            </a:extLst>
          </p:cNvPr>
          <p:cNvSpPr txBox="1"/>
          <p:nvPr/>
        </p:nvSpPr>
        <p:spPr>
          <a:xfrm>
            <a:off x="435910" y="3835033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2020-2021 </a:t>
            </a:r>
            <a:r>
              <a:rPr lang="zh-CN" altLang="en-US" b="1" dirty="0"/>
              <a:t>第一学期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FE960A-74E6-4F91-9BBE-5FA6F02C9926}"/>
              </a:ext>
            </a:extLst>
          </p:cNvPr>
          <p:cNvSpPr txBox="1"/>
          <p:nvPr/>
        </p:nvSpPr>
        <p:spPr>
          <a:xfrm>
            <a:off x="435910" y="4191371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2015-2016 </a:t>
            </a:r>
            <a:r>
              <a:rPr lang="zh-CN" altLang="en-US" b="1" dirty="0"/>
              <a:t>第一学期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830804-739E-4874-A44F-AC354F3AEA39}"/>
              </a:ext>
            </a:extLst>
          </p:cNvPr>
          <p:cNvSpPr txBox="1"/>
          <p:nvPr/>
        </p:nvSpPr>
        <p:spPr>
          <a:xfrm>
            <a:off x="435910" y="4593223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2015-2014 </a:t>
            </a:r>
            <a:r>
              <a:rPr lang="zh-CN" altLang="en-US" b="1" dirty="0"/>
              <a:t>第一学期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D9BA5D3-61D8-444F-91FE-B84A3BF54578}"/>
              </a:ext>
            </a:extLst>
          </p:cNvPr>
          <p:cNvSpPr txBox="1"/>
          <p:nvPr/>
        </p:nvSpPr>
        <p:spPr>
          <a:xfrm>
            <a:off x="3087598" y="41913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没考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FF832D8-0991-4D55-824B-96B9F9DE9F47}"/>
              </a:ext>
            </a:extLst>
          </p:cNvPr>
          <p:cNvSpPr/>
          <p:nvPr/>
        </p:nvSpPr>
        <p:spPr>
          <a:xfrm>
            <a:off x="435910" y="328139"/>
            <a:ext cx="32063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知识点：矩阵表示、核值与域</a:t>
            </a:r>
            <a:endParaRPr lang="en-US" altLang="zh-CN" b="1" dirty="0"/>
          </a:p>
          <a:p>
            <a:r>
              <a:rPr lang="zh-CN" altLang="en-US" b="1" dirty="0"/>
              <a:t>考察程度：不常考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DF9B93-95B5-48B2-B23C-60949BC41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052" y="3069060"/>
            <a:ext cx="5431063" cy="7099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9C1FA39-5F54-4181-8442-61486E630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052" y="941806"/>
            <a:ext cx="3749095" cy="20230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392BDE3-C745-4E0A-9F78-0B243BAD7869}"/>
              </a:ext>
            </a:extLst>
          </p:cNvPr>
          <p:cNvSpPr txBox="1"/>
          <p:nvPr/>
        </p:nvSpPr>
        <p:spPr>
          <a:xfrm>
            <a:off x="3087597" y="38029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没考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31EF47-94AE-4D0D-AD91-ABBA2E96ABA4}"/>
              </a:ext>
            </a:extLst>
          </p:cNvPr>
          <p:cNvSpPr txBox="1"/>
          <p:nvPr/>
        </p:nvSpPr>
        <p:spPr>
          <a:xfrm>
            <a:off x="3087596" y="45932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没考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C2F8197-4888-469E-B4AC-22118361FEE3}"/>
              </a:ext>
            </a:extLst>
          </p:cNvPr>
          <p:cNvSpPr/>
          <p:nvPr/>
        </p:nvSpPr>
        <p:spPr>
          <a:xfrm>
            <a:off x="0" y="0"/>
            <a:ext cx="568960" cy="32813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1-1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F3DDFF-1653-474D-B542-FDA7B649B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241" y="130847"/>
            <a:ext cx="6032575" cy="84362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5C368A0-EF4C-4FAA-8733-D770077D757F}"/>
              </a:ext>
            </a:extLst>
          </p:cNvPr>
          <p:cNvSpPr txBox="1"/>
          <p:nvPr/>
        </p:nvSpPr>
        <p:spPr>
          <a:xfrm>
            <a:off x="435910" y="5160904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2021-2022 </a:t>
            </a:r>
            <a:r>
              <a:rPr lang="zh-CN" altLang="en-US" b="1" dirty="0"/>
              <a:t>第一学期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19C30F-FD2F-4F5D-BD2C-D6EF41F6D99A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8068" y="4962555"/>
            <a:ext cx="5860288" cy="9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04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2A414BC7-DAAE-4BBA-9875-C35AE04C6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599" y="3842123"/>
            <a:ext cx="2583404" cy="96020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DB5ACAD-43F1-4B1C-A8F3-FD1ED524B67E}"/>
              </a:ext>
            </a:extLst>
          </p:cNvPr>
          <p:cNvSpPr/>
          <p:nvPr/>
        </p:nvSpPr>
        <p:spPr>
          <a:xfrm>
            <a:off x="435910" y="32813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知识点：矩阵表示</a:t>
            </a:r>
            <a:endParaRPr lang="en-US" altLang="zh-CN" b="1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FB3B20B-6B58-4C08-80E7-162C5FDC64B5}"/>
              </a:ext>
            </a:extLst>
          </p:cNvPr>
          <p:cNvCxnSpPr/>
          <p:nvPr/>
        </p:nvCxnSpPr>
        <p:spPr>
          <a:xfrm>
            <a:off x="6096000" y="196402"/>
            <a:ext cx="0" cy="6465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0FC4D8D-4C4E-4CF6-BEF4-07C0F305FC87}"/>
              </a:ext>
            </a:extLst>
          </p:cNvPr>
          <p:cNvGrpSpPr/>
          <p:nvPr/>
        </p:nvGrpSpPr>
        <p:grpSpPr>
          <a:xfrm>
            <a:off x="374702" y="1025610"/>
            <a:ext cx="5222504" cy="2816513"/>
            <a:chOff x="535122" y="1450687"/>
            <a:chExt cx="5869957" cy="316568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D3745259-DFE6-4C6E-BD16-7ED3E47E0D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75000"/>
            </a:blip>
            <a:srcRect t="55702" b="38846"/>
            <a:stretch/>
          </p:blipFill>
          <p:spPr>
            <a:xfrm>
              <a:off x="535122" y="3290915"/>
              <a:ext cx="5869957" cy="270934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B6A7BA0-5FAB-42FE-A937-1B5B6FB906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75000"/>
            </a:blip>
            <a:srcRect l="-288" t="2201" r="288" b="93982"/>
            <a:stretch/>
          </p:blipFill>
          <p:spPr>
            <a:xfrm>
              <a:off x="535122" y="1450687"/>
              <a:ext cx="5869957" cy="18965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F6FA260-F7EA-4AB6-9BCA-64335C055C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75000"/>
            </a:blip>
            <a:srcRect t="21854" b="48161"/>
            <a:stretch/>
          </p:blipFill>
          <p:spPr>
            <a:xfrm>
              <a:off x="535122" y="1810519"/>
              <a:ext cx="5869957" cy="1490133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49921AE-8311-4A5E-BAC2-BDCB22D81C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75000"/>
            </a:blip>
            <a:srcRect t="64305" b="30243"/>
            <a:stretch/>
          </p:blipFill>
          <p:spPr>
            <a:xfrm>
              <a:off x="535122" y="3552112"/>
              <a:ext cx="5869957" cy="27093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9AFDF0F-1A32-4B0C-9FD8-2D5850FFBD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75000"/>
            </a:blip>
            <a:srcRect t="76541" b="18007"/>
            <a:stretch/>
          </p:blipFill>
          <p:spPr>
            <a:xfrm>
              <a:off x="535122" y="3813309"/>
              <a:ext cx="5869957" cy="27093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A68AAFA-9FA7-4C6F-B15F-42E09B2957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75000"/>
            </a:blip>
            <a:srcRect l="346" t="87823" r="-346" b="1273"/>
            <a:stretch/>
          </p:blipFill>
          <p:spPr>
            <a:xfrm>
              <a:off x="535122" y="4074505"/>
              <a:ext cx="5869957" cy="54186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3ACF807-3F30-4EE5-A857-06D71B235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75000"/>
            </a:blip>
            <a:srcRect t="10517" b="85666"/>
            <a:stretch/>
          </p:blipFill>
          <p:spPr>
            <a:xfrm>
              <a:off x="535122" y="1630603"/>
              <a:ext cx="5869957" cy="189653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C40BEBBE-78D8-4B89-AB0E-859ABD78B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97" y="4192674"/>
            <a:ext cx="1181202" cy="25910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46D9108-905F-4345-A02D-1A98CA43A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600" y="3986916"/>
            <a:ext cx="1775614" cy="46486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171010C-1175-4F75-9E11-FE03F346B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655" y="4776610"/>
            <a:ext cx="2011854" cy="104403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7249880-36C4-4150-BB99-2856757C0C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5295" y="4802326"/>
            <a:ext cx="2751058" cy="106689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9F06714-9814-4B63-9323-A0D9CF6EBFF5}"/>
              </a:ext>
            </a:extLst>
          </p:cNvPr>
          <p:cNvSpPr txBox="1"/>
          <p:nvPr/>
        </p:nvSpPr>
        <p:spPr>
          <a:xfrm>
            <a:off x="166231" y="38811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解：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41F8E3E1-7899-41ED-A3D1-908C6521D41B}"/>
              </a:ext>
            </a:extLst>
          </p:cNvPr>
          <p:cNvGrpSpPr/>
          <p:nvPr/>
        </p:nvGrpSpPr>
        <p:grpSpPr>
          <a:xfrm>
            <a:off x="6224894" y="1148207"/>
            <a:ext cx="5907542" cy="4440958"/>
            <a:chOff x="6496809" y="780747"/>
            <a:chExt cx="5485793" cy="4123911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199C38E-58FE-4CC6-A6ED-55B26A394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94795" y="830282"/>
              <a:ext cx="655377" cy="175275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1081940E-899E-4E0C-930D-46A40DDDB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50172" y="803609"/>
              <a:ext cx="1181202" cy="22862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2A3596A-EB17-4DEA-9E1F-EFC942AB3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70531" y="803609"/>
              <a:ext cx="1165961" cy="259102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578105E-B4CC-48F6-BE3F-FDECC7E61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68197" y="780747"/>
              <a:ext cx="914479" cy="25148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E6310C-FC3A-4D1C-A8D9-076303C2D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96809" y="1005557"/>
              <a:ext cx="3292125" cy="320068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74965643-1F84-472A-B797-910E2F4F0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94795" y="1317448"/>
              <a:ext cx="739204" cy="259102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4BCE0B9A-5143-49E1-9F78-9B75B77AA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33999" y="1347930"/>
              <a:ext cx="4648603" cy="220999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0A8FBF4B-0050-4042-8D83-0342299AB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591726" y="1706243"/>
              <a:ext cx="1973751" cy="830652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8F8C4A80-8C78-4C5D-8780-3C1E974A3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34098" y="1578954"/>
              <a:ext cx="1478408" cy="983065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E9D0AA28-F5C4-469D-8E84-6E012A7F0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642101" y="2536895"/>
              <a:ext cx="4252328" cy="647756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FCD2B456-0F75-4E2E-A7C3-3E68C761C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661152" y="3184651"/>
              <a:ext cx="4214225" cy="533446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627B8FF3-49BE-4440-A685-1783EF01A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714004" y="3777523"/>
              <a:ext cx="3909399" cy="556308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81D5CB05-2D29-4B3A-ACA6-A84A8A389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642101" y="4340729"/>
              <a:ext cx="4320914" cy="563929"/>
            </a:xfrm>
            <a:prstGeom prst="rect">
              <a:avLst/>
            </a:prstGeom>
          </p:spPr>
        </p:pic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78CF6D63-D5BB-4DB9-BED2-AA2001BD8354}"/>
              </a:ext>
            </a:extLst>
          </p:cNvPr>
          <p:cNvSpPr/>
          <p:nvPr/>
        </p:nvSpPr>
        <p:spPr>
          <a:xfrm>
            <a:off x="-1" y="0"/>
            <a:ext cx="568800" cy="328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1-1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067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6A91FEE-4CF9-4141-8480-FF82E45B9417}"/>
              </a:ext>
            </a:extLst>
          </p:cNvPr>
          <p:cNvSpPr txBox="1"/>
          <p:nvPr/>
        </p:nvSpPr>
        <p:spPr>
          <a:xfrm>
            <a:off x="435910" y="1118287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2019-2020 </a:t>
            </a:r>
            <a:r>
              <a:rPr lang="zh-CN" altLang="en-US" b="1" dirty="0"/>
              <a:t>第二学期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E0A181-C053-420D-B6F6-B5A6C6EEAC09}"/>
              </a:ext>
            </a:extLst>
          </p:cNvPr>
          <p:cNvSpPr txBox="1"/>
          <p:nvPr/>
        </p:nvSpPr>
        <p:spPr>
          <a:xfrm>
            <a:off x="435910" y="1968844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2018-2019 </a:t>
            </a:r>
            <a:r>
              <a:rPr lang="zh-CN" altLang="en-US" b="1" dirty="0"/>
              <a:t>第二学期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91B32CF-088F-43EF-B7AD-6C9F4A32BD9A}"/>
              </a:ext>
            </a:extLst>
          </p:cNvPr>
          <p:cNvSpPr txBox="1"/>
          <p:nvPr/>
        </p:nvSpPr>
        <p:spPr>
          <a:xfrm>
            <a:off x="435910" y="3010931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2020-2021 </a:t>
            </a:r>
            <a:r>
              <a:rPr lang="zh-CN" altLang="en-US" b="1" dirty="0"/>
              <a:t>第一学期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FE960A-74E6-4F91-9BBE-5FA6F02C9926}"/>
              </a:ext>
            </a:extLst>
          </p:cNvPr>
          <p:cNvSpPr txBox="1"/>
          <p:nvPr/>
        </p:nvSpPr>
        <p:spPr>
          <a:xfrm>
            <a:off x="435910" y="4027701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2015-2016 </a:t>
            </a:r>
            <a:r>
              <a:rPr lang="zh-CN" altLang="en-US" b="1" dirty="0"/>
              <a:t>第一学期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830804-739E-4874-A44F-AC354F3AEA39}"/>
              </a:ext>
            </a:extLst>
          </p:cNvPr>
          <p:cNvSpPr txBox="1"/>
          <p:nvPr/>
        </p:nvSpPr>
        <p:spPr>
          <a:xfrm>
            <a:off x="435910" y="4892061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2015-2014 </a:t>
            </a:r>
            <a:r>
              <a:rPr lang="zh-CN" altLang="en-US" b="1" dirty="0"/>
              <a:t>第一学期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A262B7E-E730-40B3-9BC9-B03455F45058}"/>
              </a:ext>
            </a:extLst>
          </p:cNvPr>
          <p:cNvSpPr txBox="1"/>
          <p:nvPr/>
        </p:nvSpPr>
        <p:spPr>
          <a:xfrm>
            <a:off x="3087598" y="11182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没考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D9BA5D3-61D8-444F-91FE-B84A3BF54578}"/>
              </a:ext>
            </a:extLst>
          </p:cNvPr>
          <p:cNvSpPr txBox="1"/>
          <p:nvPr/>
        </p:nvSpPr>
        <p:spPr>
          <a:xfrm>
            <a:off x="3087598" y="402770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没考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3AF91E-83A2-4A41-8855-590E0940205D}"/>
              </a:ext>
            </a:extLst>
          </p:cNvPr>
          <p:cNvSpPr/>
          <p:nvPr/>
        </p:nvSpPr>
        <p:spPr>
          <a:xfrm>
            <a:off x="435910" y="328139"/>
            <a:ext cx="61029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知识点：初等因子、不变因子、行列式因子、</a:t>
            </a:r>
            <a:r>
              <a:rPr lang="en-US" altLang="zh-CN" b="1" dirty="0"/>
              <a:t>Smith</a:t>
            </a:r>
            <a:r>
              <a:rPr lang="zh-CN" altLang="en-US" b="1" dirty="0"/>
              <a:t>标准型</a:t>
            </a:r>
            <a:endParaRPr lang="en-US" altLang="zh-CN" b="1" dirty="0"/>
          </a:p>
          <a:p>
            <a:r>
              <a:rPr lang="zh-CN" altLang="en-US" b="1" dirty="0"/>
              <a:t>考察程度：几乎必考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F0E5D-EA43-414D-9B26-31498D35D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305" y="4542316"/>
            <a:ext cx="5582597" cy="83738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ED30DB6-F7B9-413E-B31F-E7B8DD558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355" y="2741673"/>
            <a:ext cx="4190387" cy="100028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26DE17D-EEC9-4D06-8FA4-132A1CA74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355" y="1646000"/>
            <a:ext cx="3874676" cy="82731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735AFC9C-9ED3-4CEC-AE7F-EC8CE3EDFB90}"/>
              </a:ext>
            </a:extLst>
          </p:cNvPr>
          <p:cNvSpPr/>
          <p:nvPr/>
        </p:nvSpPr>
        <p:spPr>
          <a:xfrm>
            <a:off x="0" y="0"/>
            <a:ext cx="568960" cy="32813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2-1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C8EE6E5-6228-4D8A-83BE-5C3375EAE328}"/>
              </a:ext>
            </a:extLst>
          </p:cNvPr>
          <p:cNvSpPr txBox="1"/>
          <p:nvPr/>
        </p:nvSpPr>
        <p:spPr>
          <a:xfrm>
            <a:off x="435910" y="6051235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2021-2022 </a:t>
            </a:r>
            <a:r>
              <a:rPr lang="zh-CN" altLang="en-US" b="1" dirty="0"/>
              <a:t>第二学期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5C6656E-EA5D-41CE-9A11-2460EE0F0805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3899169" y="5665447"/>
            <a:ext cx="5260873" cy="114877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599FEB6-5434-4D01-B57C-35DE734EE2D0}"/>
              </a:ext>
            </a:extLst>
          </p:cNvPr>
          <p:cNvSpPr txBox="1"/>
          <p:nvPr/>
        </p:nvSpPr>
        <p:spPr>
          <a:xfrm>
            <a:off x="6871556" y="1052434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2021-2022 </a:t>
            </a:r>
            <a:r>
              <a:rPr lang="zh-CN" altLang="en-US" b="1" dirty="0"/>
              <a:t>第一学期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A5C310-8172-45B4-9AA7-FE48CD221E5F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</a:blip>
          <a:stretch>
            <a:fillRect/>
          </a:stretch>
        </p:blipFill>
        <p:spPr>
          <a:xfrm>
            <a:off x="6871556" y="1514622"/>
            <a:ext cx="4694719" cy="10645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23C55B6-F17F-404C-9A4F-391F228C98CD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6871556" y="3147560"/>
            <a:ext cx="5279594" cy="106079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CB8D669-0480-42D0-A482-3EF6097314AD}"/>
              </a:ext>
            </a:extLst>
          </p:cNvPr>
          <p:cNvSpPr txBox="1"/>
          <p:nvPr/>
        </p:nvSpPr>
        <p:spPr>
          <a:xfrm>
            <a:off x="6871556" y="2784722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2019-2020 </a:t>
            </a:r>
            <a:r>
              <a:rPr lang="zh-CN" altLang="en-US" b="1" dirty="0"/>
              <a:t>第一学期</a:t>
            </a:r>
            <a:r>
              <a:rPr lang="zh-CN" altLang="en-US" b="1" dirty="0">
                <a:solidFill>
                  <a:srgbClr val="FF0000"/>
                </a:solidFill>
              </a:rPr>
              <a:t>（二次修订）</a:t>
            </a:r>
          </a:p>
        </p:txBody>
      </p:sp>
    </p:spTree>
    <p:extLst>
      <p:ext uri="{BB962C8B-B14F-4D97-AF65-F5344CB8AC3E}">
        <p14:creationId xmlns:p14="http://schemas.microsoft.com/office/powerpoint/2010/main" val="3614656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4511</TotalTime>
  <Words>2343</Words>
  <Application>Microsoft Office PowerPoint</Application>
  <PresentationFormat>宽屏</PresentationFormat>
  <Paragraphs>405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8" baseType="lpstr">
      <vt:lpstr>等线</vt:lpstr>
      <vt:lpstr>等线 Light</vt:lpstr>
      <vt:lpstr>方正粗黑宋简体</vt:lpstr>
      <vt:lpstr>华文仿宋</vt:lpstr>
      <vt:lpstr>华文中宋</vt:lpstr>
      <vt:lpstr>Arial</vt:lpstr>
      <vt:lpstr>Cambria Math</vt:lpstr>
      <vt:lpstr>Office 主题​​</vt:lpstr>
      <vt:lpstr>BIT《矩阵分析》试题观察</vt:lpstr>
      <vt:lpstr>修订记录</vt:lpstr>
      <vt:lpstr>BIT《矩阵分析》试题观察 复习指南目录</vt:lpstr>
      <vt:lpstr>22-23年估题（其实换到近些年都合适——二次修订批注）</vt:lpstr>
      <vt:lpstr>22-23年估题验证</vt:lpstr>
      <vt:lpstr>22-23年估题验证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 矩阵分析</dc:title>
  <dc:creator/>
  <cp:lastModifiedBy>NeoSunJz</cp:lastModifiedBy>
  <cp:revision>94</cp:revision>
  <dcterms:created xsi:type="dcterms:W3CDTF">2022-12-13T15:01:55Z</dcterms:created>
  <dcterms:modified xsi:type="dcterms:W3CDTF">2023-02-14T09:27:24Z</dcterms:modified>
</cp:coreProperties>
</file>